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91" d="100"/>
          <a:sy n="91" d="100"/>
        </p:scale>
        <p:origin x="1694" y="-23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FACC2C0-7176-4DCB-93F8-6D0AE02E8283}" type="datetimeFigureOut">
              <a:rPr kumimoji="1" lang="ja-JP" altLang="en-US" smtClean="0"/>
              <a:t>2023/5/8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F2E0E14-8482-4C7E-A70F-2A4154B9B7C8}" type="slidenum">
              <a:rPr kumimoji="1" lang="ja-JP" altLang="en-US" smtClean="0"/>
              <a:t>‹#›</a:t>
            </a:fld>
            <a:endParaRPr kumimoji="1" lang="ja-JP" altLang="en-US"/>
          </a:p>
        </p:txBody>
      </p:sp>
    </p:spTree>
    <p:extLst>
      <p:ext uri="{BB962C8B-B14F-4D97-AF65-F5344CB8AC3E}">
        <p14:creationId xmlns:p14="http://schemas.microsoft.com/office/powerpoint/2010/main" val="4133218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FACC2C0-7176-4DCB-93F8-6D0AE02E8283}" type="datetimeFigureOut">
              <a:rPr kumimoji="1" lang="ja-JP" altLang="en-US" smtClean="0"/>
              <a:t>2023/5/8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F2E0E14-8482-4C7E-A70F-2A4154B9B7C8}" type="slidenum">
              <a:rPr kumimoji="1" lang="ja-JP" altLang="en-US" smtClean="0"/>
              <a:t>‹#›</a:t>
            </a:fld>
            <a:endParaRPr kumimoji="1" lang="ja-JP" altLang="en-US"/>
          </a:p>
        </p:txBody>
      </p:sp>
    </p:spTree>
    <p:extLst>
      <p:ext uri="{BB962C8B-B14F-4D97-AF65-F5344CB8AC3E}">
        <p14:creationId xmlns:p14="http://schemas.microsoft.com/office/powerpoint/2010/main" val="3953857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FACC2C0-7176-4DCB-93F8-6D0AE02E8283}" type="datetimeFigureOut">
              <a:rPr kumimoji="1" lang="ja-JP" altLang="en-US" smtClean="0"/>
              <a:t>2023/5/8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F2E0E14-8482-4C7E-A70F-2A4154B9B7C8}" type="slidenum">
              <a:rPr kumimoji="1" lang="ja-JP" altLang="en-US" smtClean="0"/>
              <a:t>‹#›</a:t>
            </a:fld>
            <a:endParaRPr kumimoji="1" lang="ja-JP" altLang="en-US"/>
          </a:p>
        </p:txBody>
      </p:sp>
    </p:spTree>
    <p:extLst>
      <p:ext uri="{BB962C8B-B14F-4D97-AF65-F5344CB8AC3E}">
        <p14:creationId xmlns:p14="http://schemas.microsoft.com/office/powerpoint/2010/main" val="1659686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FACC2C0-7176-4DCB-93F8-6D0AE02E8283}" type="datetimeFigureOut">
              <a:rPr kumimoji="1" lang="ja-JP" altLang="en-US" smtClean="0"/>
              <a:t>2023/5/8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F2E0E14-8482-4C7E-A70F-2A4154B9B7C8}" type="slidenum">
              <a:rPr kumimoji="1" lang="ja-JP" altLang="en-US" smtClean="0"/>
              <a:t>‹#›</a:t>
            </a:fld>
            <a:endParaRPr kumimoji="1" lang="ja-JP" altLang="en-US"/>
          </a:p>
        </p:txBody>
      </p:sp>
    </p:spTree>
    <p:extLst>
      <p:ext uri="{BB962C8B-B14F-4D97-AF65-F5344CB8AC3E}">
        <p14:creationId xmlns:p14="http://schemas.microsoft.com/office/powerpoint/2010/main" val="178343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FACC2C0-7176-4DCB-93F8-6D0AE02E8283}" type="datetimeFigureOut">
              <a:rPr kumimoji="1" lang="ja-JP" altLang="en-US" smtClean="0"/>
              <a:t>2023/5/8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F2E0E14-8482-4C7E-A70F-2A4154B9B7C8}" type="slidenum">
              <a:rPr kumimoji="1" lang="ja-JP" altLang="en-US" smtClean="0"/>
              <a:t>‹#›</a:t>
            </a:fld>
            <a:endParaRPr kumimoji="1" lang="ja-JP" altLang="en-US"/>
          </a:p>
        </p:txBody>
      </p:sp>
    </p:spTree>
    <p:extLst>
      <p:ext uri="{BB962C8B-B14F-4D97-AF65-F5344CB8AC3E}">
        <p14:creationId xmlns:p14="http://schemas.microsoft.com/office/powerpoint/2010/main" val="1342492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FACC2C0-7176-4DCB-93F8-6D0AE02E8283}" type="datetimeFigureOut">
              <a:rPr kumimoji="1" lang="ja-JP" altLang="en-US" smtClean="0"/>
              <a:t>2023/5/8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F2E0E14-8482-4C7E-A70F-2A4154B9B7C8}" type="slidenum">
              <a:rPr kumimoji="1" lang="ja-JP" altLang="en-US" smtClean="0"/>
              <a:t>‹#›</a:t>
            </a:fld>
            <a:endParaRPr kumimoji="1" lang="ja-JP" altLang="en-US"/>
          </a:p>
        </p:txBody>
      </p:sp>
    </p:spTree>
    <p:extLst>
      <p:ext uri="{BB962C8B-B14F-4D97-AF65-F5344CB8AC3E}">
        <p14:creationId xmlns:p14="http://schemas.microsoft.com/office/powerpoint/2010/main" val="3765405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FACC2C0-7176-4DCB-93F8-6D0AE02E8283}" type="datetimeFigureOut">
              <a:rPr kumimoji="1" lang="ja-JP" altLang="en-US" smtClean="0"/>
              <a:t>2023/5/8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F2E0E14-8482-4C7E-A70F-2A4154B9B7C8}" type="slidenum">
              <a:rPr kumimoji="1" lang="ja-JP" altLang="en-US" smtClean="0"/>
              <a:t>‹#›</a:t>
            </a:fld>
            <a:endParaRPr kumimoji="1" lang="ja-JP" altLang="en-US"/>
          </a:p>
        </p:txBody>
      </p:sp>
    </p:spTree>
    <p:extLst>
      <p:ext uri="{BB962C8B-B14F-4D97-AF65-F5344CB8AC3E}">
        <p14:creationId xmlns:p14="http://schemas.microsoft.com/office/powerpoint/2010/main" val="1207240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FACC2C0-7176-4DCB-93F8-6D0AE02E8283}" type="datetimeFigureOut">
              <a:rPr kumimoji="1" lang="ja-JP" altLang="en-US" smtClean="0"/>
              <a:t>2023/5/8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F2E0E14-8482-4C7E-A70F-2A4154B9B7C8}" type="slidenum">
              <a:rPr kumimoji="1" lang="ja-JP" altLang="en-US" smtClean="0"/>
              <a:t>‹#›</a:t>
            </a:fld>
            <a:endParaRPr kumimoji="1" lang="ja-JP" altLang="en-US"/>
          </a:p>
        </p:txBody>
      </p:sp>
    </p:spTree>
    <p:extLst>
      <p:ext uri="{BB962C8B-B14F-4D97-AF65-F5344CB8AC3E}">
        <p14:creationId xmlns:p14="http://schemas.microsoft.com/office/powerpoint/2010/main" val="3246228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ACC2C0-7176-4DCB-93F8-6D0AE02E8283}" type="datetimeFigureOut">
              <a:rPr kumimoji="1" lang="ja-JP" altLang="en-US" smtClean="0"/>
              <a:t>2023/5/8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F2E0E14-8482-4C7E-A70F-2A4154B9B7C8}" type="slidenum">
              <a:rPr kumimoji="1" lang="ja-JP" altLang="en-US" smtClean="0"/>
              <a:t>‹#›</a:t>
            </a:fld>
            <a:endParaRPr kumimoji="1" lang="ja-JP" altLang="en-US"/>
          </a:p>
        </p:txBody>
      </p:sp>
    </p:spTree>
    <p:extLst>
      <p:ext uri="{BB962C8B-B14F-4D97-AF65-F5344CB8AC3E}">
        <p14:creationId xmlns:p14="http://schemas.microsoft.com/office/powerpoint/2010/main" val="3785439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FACC2C0-7176-4DCB-93F8-6D0AE02E8283}" type="datetimeFigureOut">
              <a:rPr kumimoji="1" lang="ja-JP" altLang="en-US" smtClean="0"/>
              <a:t>2023/5/8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F2E0E14-8482-4C7E-A70F-2A4154B9B7C8}" type="slidenum">
              <a:rPr kumimoji="1" lang="ja-JP" altLang="en-US" smtClean="0"/>
              <a:t>‹#›</a:t>
            </a:fld>
            <a:endParaRPr kumimoji="1" lang="ja-JP" altLang="en-US"/>
          </a:p>
        </p:txBody>
      </p:sp>
    </p:spTree>
    <p:extLst>
      <p:ext uri="{BB962C8B-B14F-4D97-AF65-F5344CB8AC3E}">
        <p14:creationId xmlns:p14="http://schemas.microsoft.com/office/powerpoint/2010/main" val="116472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FACC2C0-7176-4DCB-93F8-6D0AE02E8283}" type="datetimeFigureOut">
              <a:rPr kumimoji="1" lang="ja-JP" altLang="en-US" smtClean="0"/>
              <a:t>2023/5/8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F2E0E14-8482-4C7E-A70F-2A4154B9B7C8}" type="slidenum">
              <a:rPr kumimoji="1" lang="ja-JP" altLang="en-US" smtClean="0"/>
              <a:t>‹#›</a:t>
            </a:fld>
            <a:endParaRPr kumimoji="1" lang="ja-JP" altLang="en-US"/>
          </a:p>
        </p:txBody>
      </p:sp>
    </p:spTree>
    <p:extLst>
      <p:ext uri="{BB962C8B-B14F-4D97-AF65-F5344CB8AC3E}">
        <p14:creationId xmlns:p14="http://schemas.microsoft.com/office/powerpoint/2010/main" val="3669425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5FACC2C0-7176-4DCB-93F8-6D0AE02E8283}" type="datetimeFigureOut">
              <a:rPr kumimoji="1" lang="ja-JP" altLang="en-US" smtClean="0"/>
              <a:t>2023/5/8</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7F2E0E14-8482-4C7E-A70F-2A4154B9B7C8}" type="slidenum">
              <a:rPr kumimoji="1" lang="ja-JP" altLang="en-US" smtClean="0"/>
              <a:t>‹#›</a:t>
            </a:fld>
            <a:endParaRPr kumimoji="1" lang="ja-JP" altLang="en-US"/>
          </a:p>
        </p:txBody>
      </p:sp>
    </p:spTree>
    <p:extLst>
      <p:ext uri="{BB962C8B-B14F-4D97-AF65-F5344CB8AC3E}">
        <p14:creationId xmlns:p14="http://schemas.microsoft.com/office/powerpoint/2010/main" val="14184590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AAF1FDC-EB78-413D-B759-120298A837D2}"/>
              </a:ext>
            </a:extLst>
          </p:cNvPr>
          <p:cNvSpPr txBox="1"/>
          <p:nvPr/>
        </p:nvSpPr>
        <p:spPr>
          <a:xfrm>
            <a:off x="1954948" y="405962"/>
            <a:ext cx="3416320" cy="369332"/>
          </a:xfrm>
          <a:prstGeom prst="rect">
            <a:avLst/>
          </a:prstGeom>
          <a:noFill/>
        </p:spPr>
        <p:txBody>
          <a:bodyPr wrap="none" rtlCol="0">
            <a:spAutoFit/>
          </a:bodyPr>
          <a:lstStyle/>
          <a:p>
            <a:r>
              <a:rPr kumimoji="1" lang="ja-JP" altLang="en-US" dirty="0"/>
              <a:t>抗原検査キットを購入した方へ</a:t>
            </a:r>
          </a:p>
        </p:txBody>
      </p:sp>
      <p:sp>
        <p:nvSpPr>
          <p:cNvPr id="5" name="テキスト ボックス 4">
            <a:extLst>
              <a:ext uri="{FF2B5EF4-FFF2-40B4-BE49-F238E27FC236}">
                <a16:creationId xmlns:a16="http://schemas.microsoft.com/office/drawing/2014/main" id="{08893A72-AEDB-455B-9817-1C4C648177DB}"/>
              </a:ext>
            </a:extLst>
          </p:cNvPr>
          <p:cNvSpPr txBox="1"/>
          <p:nvPr/>
        </p:nvSpPr>
        <p:spPr>
          <a:xfrm>
            <a:off x="428261" y="1145973"/>
            <a:ext cx="2698175" cy="307777"/>
          </a:xfrm>
          <a:prstGeom prst="rect">
            <a:avLst/>
          </a:prstGeom>
          <a:noFill/>
        </p:spPr>
        <p:txBody>
          <a:bodyPr wrap="none" rtlCol="0">
            <a:spAutoFit/>
          </a:bodyPr>
          <a:lstStyle/>
          <a:p>
            <a:r>
              <a:rPr kumimoji="1" lang="ja-JP" altLang="en-US" sz="1400" b="1" u="sng" dirty="0"/>
              <a:t>抗原検査キットの精度について</a:t>
            </a:r>
          </a:p>
        </p:txBody>
      </p:sp>
      <p:sp>
        <p:nvSpPr>
          <p:cNvPr id="6" name="テキスト ボックス 5">
            <a:extLst>
              <a:ext uri="{FF2B5EF4-FFF2-40B4-BE49-F238E27FC236}">
                <a16:creationId xmlns:a16="http://schemas.microsoft.com/office/drawing/2014/main" id="{4DFE7209-F2F4-4C69-B19E-610D43A11E46}"/>
              </a:ext>
            </a:extLst>
          </p:cNvPr>
          <p:cNvSpPr txBox="1"/>
          <p:nvPr/>
        </p:nvSpPr>
        <p:spPr>
          <a:xfrm>
            <a:off x="553794" y="1461392"/>
            <a:ext cx="6736948" cy="646331"/>
          </a:xfrm>
          <a:prstGeom prst="rect">
            <a:avLst/>
          </a:prstGeom>
          <a:noFill/>
        </p:spPr>
        <p:txBody>
          <a:bodyPr wrap="square" rtlCol="0">
            <a:spAutoFit/>
          </a:bodyPr>
          <a:lstStyle/>
          <a:p>
            <a:r>
              <a:rPr kumimoji="1" lang="ja-JP" altLang="en-US" sz="1200" dirty="0">
                <a:latin typeface="+mj-ea"/>
                <a:ea typeface="+mj-ea"/>
              </a:rPr>
              <a:t>新型コロナウイルス感染症に罹患していても、必ずしも抗原検査キットで陽性となるわけでは</a:t>
            </a:r>
          </a:p>
          <a:p>
            <a:r>
              <a:rPr kumimoji="1" lang="ja-JP" altLang="en-US" sz="1200" dirty="0">
                <a:latin typeface="+mj-ea"/>
                <a:ea typeface="+mj-ea"/>
              </a:rPr>
              <a:t>ありません。（発症当日は</a:t>
            </a:r>
            <a:r>
              <a:rPr kumimoji="1" lang="en-US" altLang="ja-JP" sz="1200" dirty="0">
                <a:latin typeface="+mj-ea"/>
                <a:ea typeface="+mj-ea"/>
              </a:rPr>
              <a:t>40</a:t>
            </a:r>
            <a:r>
              <a:rPr kumimoji="1" lang="ja-JP" altLang="en-US" sz="1200" dirty="0">
                <a:latin typeface="+mj-ea"/>
                <a:ea typeface="+mj-ea"/>
              </a:rPr>
              <a:t>％、</a:t>
            </a:r>
            <a:r>
              <a:rPr kumimoji="1" lang="en-US" altLang="ja-JP" sz="1200" dirty="0">
                <a:latin typeface="+mj-ea"/>
                <a:ea typeface="+mj-ea"/>
              </a:rPr>
              <a:t>3</a:t>
            </a:r>
            <a:r>
              <a:rPr kumimoji="1" lang="ja-JP" altLang="en-US" sz="1200" dirty="0">
                <a:latin typeface="+mj-ea"/>
                <a:ea typeface="+mj-ea"/>
              </a:rPr>
              <a:t>日目は</a:t>
            </a:r>
            <a:r>
              <a:rPr kumimoji="1" lang="en-US" altLang="ja-JP" sz="1200" dirty="0">
                <a:latin typeface="+mj-ea"/>
                <a:ea typeface="+mj-ea"/>
              </a:rPr>
              <a:t>80</a:t>
            </a:r>
            <a:r>
              <a:rPr kumimoji="1" lang="ja-JP" altLang="en-US" sz="1200" dirty="0">
                <a:latin typeface="+mj-ea"/>
                <a:ea typeface="+mj-ea"/>
              </a:rPr>
              <a:t>％程度で陽性とでます）</a:t>
            </a:r>
          </a:p>
          <a:p>
            <a:r>
              <a:rPr kumimoji="1" lang="ja-JP" altLang="en-US" sz="1200" dirty="0">
                <a:latin typeface="+mj-ea"/>
                <a:ea typeface="+mj-ea"/>
              </a:rPr>
              <a:t>結果が陰性の場合でも、普段より熱が高いなどありましたら、他人との接触は控えましょう。</a:t>
            </a:r>
          </a:p>
        </p:txBody>
      </p:sp>
      <p:sp>
        <p:nvSpPr>
          <p:cNvPr id="7" name="テキスト ボックス 6">
            <a:extLst>
              <a:ext uri="{FF2B5EF4-FFF2-40B4-BE49-F238E27FC236}">
                <a16:creationId xmlns:a16="http://schemas.microsoft.com/office/drawing/2014/main" id="{74AA7AE1-AE1D-4B35-BD0F-A3AB452C6EE2}"/>
              </a:ext>
            </a:extLst>
          </p:cNvPr>
          <p:cNvSpPr txBox="1"/>
          <p:nvPr/>
        </p:nvSpPr>
        <p:spPr>
          <a:xfrm>
            <a:off x="428261" y="2298039"/>
            <a:ext cx="3595856" cy="307777"/>
          </a:xfrm>
          <a:prstGeom prst="rect">
            <a:avLst/>
          </a:prstGeom>
          <a:noFill/>
        </p:spPr>
        <p:txBody>
          <a:bodyPr wrap="none" rtlCol="0">
            <a:spAutoFit/>
          </a:bodyPr>
          <a:lstStyle/>
          <a:p>
            <a:r>
              <a:rPr kumimoji="1" lang="ja-JP" altLang="en-US" sz="1400" b="1" u="sng" dirty="0"/>
              <a:t>検査結果が陽性だった場合の対応について</a:t>
            </a:r>
          </a:p>
        </p:txBody>
      </p:sp>
      <p:sp>
        <p:nvSpPr>
          <p:cNvPr id="8" name="テキスト ボックス 7">
            <a:extLst>
              <a:ext uri="{FF2B5EF4-FFF2-40B4-BE49-F238E27FC236}">
                <a16:creationId xmlns:a16="http://schemas.microsoft.com/office/drawing/2014/main" id="{AF6D1BB0-1C38-4635-952B-6D0180CC59A8}"/>
              </a:ext>
            </a:extLst>
          </p:cNvPr>
          <p:cNvSpPr txBox="1"/>
          <p:nvPr/>
        </p:nvSpPr>
        <p:spPr>
          <a:xfrm>
            <a:off x="488880" y="2537671"/>
            <a:ext cx="6801862" cy="276999"/>
          </a:xfrm>
          <a:prstGeom prst="rect">
            <a:avLst/>
          </a:prstGeom>
          <a:noFill/>
        </p:spPr>
        <p:txBody>
          <a:bodyPr wrap="none" rtlCol="0">
            <a:spAutoFit/>
          </a:bodyPr>
          <a:lstStyle/>
          <a:p>
            <a:r>
              <a:rPr lang="ja-JP" altLang="en-US" sz="1200" dirty="0"/>
              <a:t>抗原検査キットの結果が陽性だった場合、重症化リスクの高い人と低い人で対応が異なります。</a:t>
            </a:r>
            <a:endParaRPr kumimoji="1" lang="ja-JP" altLang="en-US" sz="1200" dirty="0"/>
          </a:p>
        </p:txBody>
      </p:sp>
      <p:sp>
        <p:nvSpPr>
          <p:cNvPr id="9" name="テキスト ボックス 8">
            <a:extLst>
              <a:ext uri="{FF2B5EF4-FFF2-40B4-BE49-F238E27FC236}">
                <a16:creationId xmlns:a16="http://schemas.microsoft.com/office/drawing/2014/main" id="{10AF92A1-DF20-4A6F-A0A4-98116F9C69FF}"/>
              </a:ext>
            </a:extLst>
          </p:cNvPr>
          <p:cNvSpPr txBox="1"/>
          <p:nvPr/>
        </p:nvSpPr>
        <p:spPr>
          <a:xfrm>
            <a:off x="462595" y="2990428"/>
            <a:ext cx="2068195" cy="830997"/>
          </a:xfrm>
          <a:prstGeom prst="rect">
            <a:avLst/>
          </a:prstGeom>
          <a:noFill/>
        </p:spPr>
        <p:txBody>
          <a:bodyPr wrap="none" rtlCol="0">
            <a:spAutoFit/>
          </a:bodyPr>
          <a:lstStyle/>
          <a:p>
            <a:r>
              <a:rPr lang="ja-JP" altLang="en-US" sz="1200" dirty="0">
                <a:latin typeface="+mj-ea"/>
                <a:ea typeface="+mj-ea"/>
              </a:rPr>
              <a:t>＜重症化リスクの</a:t>
            </a:r>
            <a:r>
              <a:rPr lang="ja-JP" altLang="en-US" sz="1200" b="1" dirty="0">
                <a:latin typeface="+mj-ea"/>
                <a:ea typeface="+mj-ea"/>
              </a:rPr>
              <a:t>高い</a:t>
            </a:r>
            <a:r>
              <a:rPr lang="ja-JP" altLang="en-US" sz="1200" dirty="0">
                <a:latin typeface="+mj-ea"/>
                <a:ea typeface="+mj-ea"/>
              </a:rPr>
              <a:t>人＞ </a:t>
            </a:r>
            <a:endParaRPr lang="en-US" altLang="ja-JP" sz="1200" dirty="0">
              <a:latin typeface="+mj-ea"/>
              <a:ea typeface="+mj-ea"/>
            </a:endParaRPr>
          </a:p>
          <a:p>
            <a:pPr marL="171450" indent="-171450">
              <a:buFont typeface="Arial" panose="020B0604020202020204" pitchFamily="34" charset="0"/>
              <a:buChar char="•"/>
            </a:pPr>
            <a:r>
              <a:rPr kumimoji="1" lang="en-US" altLang="ja-JP" sz="1200" dirty="0">
                <a:latin typeface="+mj-ea"/>
                <a:ea typeface="+mj-ea"/>
              </a:rPr>
              <a:t>65</a:t>
            </a:r>
            <a:r>
              <a:rPr kumimoji="1" lang="ja-JP" altLang="en-US" sz="1200" dirty="0">
                <a:latin typeface="+mj-ea"/>
                <a:ea typeface="+mj-ea"/>
              </a:rPr>
              <a:t>歳以上の方</a:t>
            </a:r>
          </a:p>
          <a:p>
            <a:pPr marL="171450" indent="-171450">
              <a:buFont typeface="Arial" panose="020B0604020202020204" pitchFamily="34" charset="0"/>
              <a:buChar char="•"/>
            </a:pPr>
            <a:r>
              <a:rPr kumimoji="1" lang="ja-JP" altLang="en-US" sz="1200" dirty="0">
                <a:latin typeface="+mj-ea"/>
                <a:ea typeface="+mj-ea"/>
              </a:rPr>
              <a:t>基礎疾患のある方</a:t>
            </a:r>
          </a:p>
          <a:p>
            <a:pPr marL="171450" indent="-171450">
              <a:buFont typeface="Arial" panose="020B0604020202020204" pitchFamily="34" charset="0"/>
              <a:buChar char="•"/>
            </a:pPr>
            <a:r>
              <a:rPr kumimoji="1" lang="ja-JP" altLang="en-US" sz="1200" dirty="0">
                <a:latin typeface="+mj-ea"/>
                <a:ea typeface="+mj-ea"/>
              </a:rPr>
              <a:t>妊娠中の方</a:t>
            </a:r>
          </a:p>
        </p:txBody>
      </p:sp>
      <p:sp>
        <p:nvSpPr>
          <p:cNvPr id="10" name="テキスト ボックス 9">
            <a:extLst>
              <a:ext uri="{FF2B5EF4-FFF2-40B4-BE49-F238E27FC236}">
                <a16:creationId xmlns:a16="http://schemas.microsoft.com/office/drawing/2014/main" id="{C685B9A9-3433-4CD3-970D-245F821C7F79}"/>
              </a:ext>
            </a:extLst>
          </p:cNvPr>
          <p:cNvSpPr txBox="1"/>
          <p:nvPr/>
        </p:nvSpPr>
        <p:spPr>
          <a:xfrm>
            <a:off x="930491" y="4157367"/>
            <a:ext cx="5698692" cy="430887"/>
          </a:xfrm>
          <a:prstGeom prst="rect">
            <a:avLst/>
          </a:prstGeom>
          <a:noFill/>
        </p:spPr>
        <p:txBody>
          <a:bodyPr wrap="square" rtlCol="0">
            <a:spAutoFit/>
          </a:bodyPr>
          <a:lstStyle/>
          <a:p>
            <a:r>
              <a:rPr lang="ja-JP" altLang="en-US" sz="1100" dirty="0"/>
              <a:t>重症化リスクを下げる薬剤が必要になる可能性がありますので医療機関への</a:t>
            </a:r>
          </a:p>
          <a:p>
            <a:r>
              <a:rPr lang="ja-JP" altLang="en-US" sz="1100" dirty="0"/>
              <a:t>受診することをオススメします。（受診前に医療機関に電話しましょう）</a:t>
            </a:r>
          </a:p>
        </p:txBody>
      </p:sp>
      <p:sp>
        <p:nvSpPr>
          <p:cNvPr id="11" name="テキスト ボックス 10">
            <a:extLst>
              <a:ext uri="{FF2B5EF4-FFF2-40B4-BE49-F238E27FC236}">
                <a16:creationId xmlns:a16="http://schemas.microsoft.com/office/drawing/2014/main" id="{BA620504-DBED-4AFD-959E-77D86CC669A3}"/>
              </a:ext>
            </a:extLst>
          </p:cNvPr>
          <p:cNvSpPr txBox="1"/>
          <p:nvPr/>
        </p:nvSpPr>
        <p:spPr>
          <a:xfrm>
            <a:off x="444393" y="4822706"/>
            <a:ext cx="6955750" cy="830997"/>
          </a:xfrm>
          <a:prstGeom prst="rect">
            <a:avLst/>
          </a:prstGeom>
          <a:noFill/>
        </p:spPr>
        <p:txBody>
          <a:bodyPr wrap="none" rtlCol="0">
            <a:spAutoFit/>
          </a:bodyPr>
          <a:lstStyle/>
          <a:p>
            <a:r>
              <a:rPr lang="ja-JP" altLang="en-US" sz="1200" dirty="0"/>
              <a:t>＜重症化リスクの</a:t>
            </a:r>
            <a:r>
              <a:rPr lang="ja-JP" altLang="en-US" sz="1200" b="1" dirty="0"/>
              <a:t>低い</a:t>
            </a:r>
            <a:r>
              <a:rPr lang="ja-JP" altLang="en-US" sz="1200" dirty="0"/>
              <a:t>人＞</a:t>
            </a:r>
          </a:p>
          <a:p>
            <a:r>
              <a:rPr lang="ja-JP" altLang="en-US" sz="1200" dirty="0"/>
              <a:t>上記以外の方は、重症化リスクの低いため、医療機関に受診してもしなくても</a:t>
            </a:r>
          </a:p>
          <a:p>
            <a:r>
              <a:rPr lang="ja-JP" altLang="en-US" sz="1200" dirty="0"/>
              <a:t>どちらでも構いません。（</a:t>
            </a:r>
            <a:r>
              <a:rPr lang="en-US" altLang="ja-JP" sz="1200" dirty="0"/>
              <a:t>5</a:t>
            </a:r>
            <a:r>
              <a:rPr lang="ja-JP" altLang="en-US" sz="1200" dirty="0"/>
              <a:t>類感染症となったため、医療機関への受診やお薬代は自己負担です）</a:t>
            </a:r>
          </a:p>
          <a:p>
            <a:r>
              <a:rPr lang="ja-JP" altLang="en-US" sz="1200" dirty="0"/>
              <a:t>新型コロナウイルス感染症の対症療法の薬剤でしたら、薬局・ドラッグストアで購入可能です。</a:t>
            </a:r>
          </a:p>
        </p:txBody>
      </p:sp>
      <p:sp>
        <p:nvSpPr>
          <p:cNvPr id="12" name="テキスト ボックス 11">
            <a:extLst>
              <a:ext uri="{FF2B5EF4-FFF2-40B4-BE49-F238E27FC236}">
                <a16:creationId xmlns:a16="http://schemas.microsoft.com/office/drawing/2014/main" id="{5F6EA499-1699-4582-86B8-B652D2F807F3}"/>
              </a:ext>
            </a:extLst>
          </p:cNvPr>
          <p:cNvSpPr txBox="1"/>
          <p:nvPr/>
        </p:nvSpPr>
        <p:spPr>
          <a:xfrm>
            <a:off x="550761" y="5879431"/>
            <a:ext cx="1980029" cy="307777"/>
          </a:xfrm>
          <a:prstGeom prst="rect">
            <a:avLst/>
          </a:prstGeom>
          <a:noFill/>
        </p:spPr>
        <p:txBody>
          <a:bodyPr wrap="none" rtlCol="0">
            <a:spAutoFit/>
          </a:bodyPr>
          <a:lstStyle/>
          <a:p>
            <a:r>
              <a:rPr kumimoji="1" lang="ja-JP" altLang="en-US" sz="1400" b="1" u="sng" dirty="0"/>
              <a:t>自宅療養期間について</a:t>
            </a:r>
          </a:p>
        </p:txBody>
      </p:sp>
      <p:graphicFrame>
        <p:nvGraphicFramePr>
          <p:cNvPr id="13" name="表 13">
            <a:extLst>
              <a:ext uri="{FF2B5EF4-FFF2-40B4-BE49-F238E27FC236}">
                <a16:creationId xmlns:a16="http://schemas.microsoft.com/office/drawing/2014/main" id="{7C238623-F300-43A6-BA08-80266F2D2030}"/>
              </a:ext>
            </a:extLst>
          </p:cNvPr>
          <p:cNvGraphicFramePr>
            <a:graphicFrameLocks noGrp="1"/>
          </p:cNvGraphicFramePr>
          <p:nvPr>
            <p:extLst>
              <p:ext uri="{D42A27DB-BD31-4B8C-83A1-F6EECF244321}">
                <p14:modId xmlns:p14="http://schemas.microsoft.com/office/powerpoint/2010/main" val="1704114260"/>
              </p:ext>
            </p:extLst>
          </p:nvPr>
        </p:nvGraphicFramePr>
        <p:xfrm>
          <a:off x="305370" y="6805144"/>
          <a:ext cx="6985372" cy="1734750"/>
        </p:xfrm>
        <a:graphic>
          <a:graphicData uri="http://schemas.openxmlformats.org/drawingml/2006/table">
            <a:tbl>
              <a:tblPr firstRow="1" bandRow="1">
                <a:tableStyleId>{5940675A-B579-460E-94D1-54222C63F5DA}</a:tableStyleId>
              </a:tblPr>
              <a:tblGrid>
                <a:gridCol w="1090840">
                  <a:extLst>
                    <a:ext uri="{9D8B030D-6E8A-4147-A177-3AD203B41FA5}">
                      <a16:colId xmlns:a16="http://schemas.microsoft.com/office/drawing/2014/main" val="1673593506"/>
                    </a:ext>
                  </a:extLst>
                </a:gridCol>
                <a:gridCol w="491211">
                  <a:extLst>
                    <a:ext uri="{9D8B030D-6E8A-4147-A177-3AD203B41FA5}">
                      <a16:colId xmlns:a16="http://schemas.microsoft.com/office/drawing/2014/main" val="2463664623"/>
                    </a:ext>
                  </a:extLst>
                </a:gridCol>
                <a:gridCol w="491211">
                  <a:extLst>
                    <a:ext uri="{9D8B030D-6E8A-4147-A177-3AD203B41FA5}">
                      <a16:colId xmlns:a16="http://schemas.microsoft.com/office/drawing/2014/main" val="3659814167"/>
                    </a:ext>
                  </a:extLst>
                </a:gridCol>
                <a:gridCol w="491211">
                  <a:extLst>
                    <a:ext uri="{9D8B030D-6E8A-4147-A177-3AD203B41FA5}">
                      <a16:colId xmlns:a16="http://schemas.microsoft.com/office/drawing/2014/main" val="1872454044"/>
                    </a:ext>
                  </a:extLst>
                </a:gridCol>
                <a:gridCol w="491211">
                  <a:extLst>
                    <a:ext uri="{9D8B030D-6E8A-4147-A177-3AD203B41FA5}">
                      <a16:colId xmlns:a16="http://schemas.microsoft.com/office/drawing/2014/main" val="2982482203"/>
                    </a:ext>
                  </a:extLst>
                </a:gridCol>
                <a:gridCol w="491211">
                  <a:extLst>
                    <a:ext uri="{9D8B030D-6E8A-4147-A177-3AD203B41FA5}">
                      <a16:colId xmlns:a16="http://schemas.microsoft.com/office/drawing/2014/main" val="3568612458"/>
                    </a:ext>
                  </a:extLst>
                </a:gridCol>
                <a:gridCol w="491211">
                  <a:extLst>
                    <a:ext uri="{9D8B030D-6E8A-4147-A177-3AD203B41FA5}">
                      <a16:colId xmlns:a16="http://schemas.microsoft.com/office/drawing/2014/main" val="1178241010"/>
                    </a:ext>
                  </a:extLst>
                </a:gridCol>
                <a:gridCol w="491211">
                  <a:extLst>
                    <a:ext uri="{9D8B030D-6E8A-4147-A177-3AD203B41FA5}">
                      <a16:colId xmlns:a16="http://schemas.microsoft.com/office/drawing/2014/main" val="3521507333"/>
                    </a:ext>
                  </a:extLst>
                </a:gridCol>
                <a:gridCol w="491211">
                  <a:extLst>
                    <a:ext uri="{9D8B030D-6E8A-4147-A177-3AD203B41FA5}">
                      <a16:colId xmlns:a16="http://schemas.microsoft.com/office/drawing/2014/main" val="3662106205"/>
                    </a:ext>
                  </a:extLst>
                </a:gridCol>
                <a:gridCol w="491211">
                  <a:extLst>
                    <a:ext uri="{9D8B030D-6E8A-4147-A177-3AD203B41FA5}">
                      <a16:colId xmlns:a16="http://schemas.microsoft.com/office/drawing/2014/main" val="4164611794"/>
                    </a:ext>
                  </a:extLst>
                </a:gridCol>
                <a:gridCol w="491211">
                  <a:extLst>
                    <a:ext uri="{9D8B030D-6E8A-4147-A177-3AD203B41FA5}">
                      <a16:colId xmlns:a16="http://schemas.microsoft.com/office/drawing/2014/main" val="730969179"/>
                    </a:ext>
                  </a:extLst>
                </a:gridCol>
                <a:gridCol w="491211">
                  <a:extLst>
                    <a:ext uri="{9D8B030D-6E8A-4147-A177-3AD203B41FA5}">
                      <a16:colId xmlns:a16="http://schemas.microsoft.com/office/drawing/2014/main" val="1533805105"/>
                    </a:ext>
                  </a:extLst>
                </a:gridCol>
                <a:gridCol w="491211">
                  <a:extLst>
                    <a:ext uri="{9D8B030D-6E8A-4147-A177-3AD203B41FA5}">
                      <a16:colId xmlns:a16="http://schemas.microsoft.com/office/drawing/2014/main" val="4012200507"/>
                    </a:ext>
                  </a:extLst>
                </a:gridCol>
              </a:tblGrid>
              <a:tr h="579254">
                <a:tc rowSpan="2">
                  <a:txBody>
                    <a:bodyPr/>
                    <a:lstStyle/>
                    <a:p>
                      <a:endParaRPr kumimoji="1" lang="ja-JP" altLang="en-US" sz="700" dirty="0">
                        <a:latin typeface="+mj-ea"/>
                        <a:ea typeface="+mj-ea"/>
                      </a:endParaRPr>
                    </a:p>
                  </a:txBody>
                  <a:tcPr anchor="ctr"/>
                </a:tc>
                <a:tc>
                  <a:txBody>
                    <a:bodyPr/>
                    <a:lstStyle/>
                    <a:p>
                      <a:pPr algn="ctr"/>
                      <a:r>
                        <a:rPr kumimoji="1" lang="en-US" altLang="ja-JP" sz="700" dirty="0"/>
                        <a:t>0</a:t>
                      </a:r>
                      <a:r>
                        <a:rPr kumimoji="1" lang="ja-JP" altLang="en-US" sz="700" dirty="0"/>
                        <a:t>日目</a:t>
                      </a:r>
                      <a:endParaRPr kumimoji="1" lang="ja-JP" altLang="en-US" sz="700" dirty="0">
                        <a:latin typeface="+mj-ea"/>
                        <a:ea typeface="+mj-ea"/>
                      </a:endParaRPr>
                    </a:p>
                  </a:txBody>
                  <a:tcPr anchor="ctr"/>
                </a:tc>
                <a:tc>
                  <a:txBody>
                    <a:bodyPr/>
                    <a:lstStyle/>
                    <a:p>
                      <a:pPr algn="ctr"/>
                      <a:r>
                        <a:rPr kumimoji="1" lang="en-US" altLang="ja-JP" sz="700" dirty="0"/>
                        <a:t>1</a:t>
                      </a:r>
                      <a:r>
                        <a:rPr kumimoji="1" lang="ja-JP" altLang="en-US" sz="700" dirty="0"/>
                        <a:t>日目</a:t>
                      </a:r>
                      <a:endParaRPr kumimoji="1" lang="ja-JP" altLang="en-US" sz="700" dirty="0">
                        <a:latin typeface="+mj-ea"/>
                        <a:ea typeface="+mj-ea"/>
                      </a:endParaRPr>
                    </a:p>
                  </a:txBody>
                  <a:tcPr anchor="ctr"/>
                </a:tc>
                <a:tc>
                  <a:txBody>
                    <a:bodyPr/>
                    <a:lstStyle/>
                    <a:p>
                      <a:pPr algn="ctr"/>
                      <a:r>
                        <a:rPr kumimoji="1" lang="en-US" altLang="ja-JP" sz="700" dirty="0"/>
                        <a:t>2</a:t>
                      </a:r>
                      <a:r>
                        <a:rPr kumimoji="1" lang="ja-JP" altLang="en-US" sz="700" dirty="0"/>
                        <a:t>日目</a:t>
                      </a:r>
                      <a:endParaRPr kumimoji="1" lang="ja-JP" altLang="en-US" sz="700" dirty="0">
                        <a:latin typeface="+mj-ea"/>
                        <a:ea typeface="+mj-ea"/>
                      </a:endParaRPr>
                    </a:p>
                  </a:txBody>
                  <a:tcPr anchor="ctr"/>
                </a:tc>
                <a:tc>
                  <a:txBody>
                    <a:bodyPr/>
                    <a:lstStyle/>
                    <a:p>
                      <a:pPr algn="ctr"/>
                      <a:r>
                        <a:rPr kumimoji="1" lang="en-US" altLang="ja-JP" sz="700" dirty="0"/>
                        <a:t>3</a:t>
                      </a:r>
                      <a:r>
                        <a:rPr kumimoji="1" lang="ja-JP" altLang="en-US" sz="700" dirty="0"/>
                        <a:t>日目</a:t>
                      </a:r>
                      <a:endParaRPr kumimoji="1" lang="ja-JP" altLang="en-US" sz="700" dirty="0">
                        <a:latin typeface="+mj-ea"/>
                        <a:ea typeface="+mj-ea"/>
                      </a:endParaRPr>
                    </a:p>
                  </a:txBody>
                  <a:tcPr anchor="ctr"/>
                </a:tc>
                <a:tc>
                  <a:txBody>
                    <a:bodyPr/>
                    <a:lstStyle/>
                    <a:p>
                      <a:pPr algn="ctr"/>
                      <a:r>
                        <a:rPr kumimoji="1" lang="en-US" altLang="ja-JP" sz="700" dirty="0"/>
                        <a:t>4</a:t>
                      </a:r>
                      <a:r>
                        <a:rPr kumimoji="1" lang="ja-JP" altLang="en-US" sz="700" dirty="0"/>
                        <a:t>日目</a:t>
                      </a:r>
                      <a:endParaRPr kumimoji="1" lang="ja-JP" altLang="en-US" sz="700" dirty="0">
                        <a:latin typeface="+mj-ea"/>
                        <a:ea typeface="+mj-ea"/>
                      </a:endParaRPr>
                    </a:p>
                  </a:txBody>
                  <a:tcPr anchor="ctr"/>
                </a:tc>
                <a:tc>
                  <a:txBody>
                    <a:bodyPr/>
                    <a:lstStyle/>
                    <a:p>
                      <a:pPr algn="ctr"/>
                      <a:r>
                        <a:rPr kumimoji="1" lang="en-US" altLang="ja-JP" sz="700" dirty="0"/>
                        <a:t>5</a:t>
                      </a:r>
                      <a:r>
                        <a:rPr kumimoji="1" lang="ja-JP" altLang="en-US" sz="700" dirty="0"/>
                        <a:t>日目</a:t>
                      </a:r>
                      <a:endParaRPr kumimoji="1" lang="ja-JP" altLang="en-US" sz="700" dirty="0">
                        <a:latin typeface="+mj-ea"/>
                        <a:ea typeface="+mj-ea"/>
                      </a:endParaRPr>
                    </a:p>
                  </a:txBody>
                  <a:tcPr anchor="ctr"/>
                </a:tc>
                <a:tc>
                  <a:txBody>
                    <a:bodyPr/>
                    <a:lstStyle/>
                    <a:p>
                      <a:pPr algn="ctr"/>
                      <a:r>
                        <a:rPr kumimoji="1" lang="en-US" altLang="ja-JP" sz="700" dirty="0"/>
                        <a:t>6</a:t>
                      </a:r>
                      <a:r>
                        <a:rPr kumimoji="1" lang="ja-JP" altLang="en-US" sz="700" dirty="0"/>
                        <a:t>日目</a:t>
                      </a:r>
                      <a:endParaRPr kumimoji="1" lang="ja-JP" altLang="en-US" sz="700" dirty="0">
                        <a:latin typeface="+mj-ea"/>
                        <a:ea typeface="+mj-ea"/>
                      </a:endParaRPr>
                    </a:p>
                  </a:txBody>
                  <a:tcPr anchor="ctr"/>
                </a:tc>
                <a:tc>
                  <a:txBody>
                    <a:bodyPr/>
                    <a:lstStyle/>
                    <a:p>
                      <a:pPr algn="ctr"/>
                      <a:r>
                        <a:rPr kumimoji="1" lang="en-US" altLang="ja-JP" sz="700" dirty="0"/>
                        <a:t>7</a:t>
                      </a:r>
                      <a:r>
                        <a:rPr kumimoji="1" lang="ja-JP" altLang="en-US" sz="700" dirty="0"/>
                        <a:t>日目</a:t>
                      </a:r>
                      <a:endParaRPr kumimoji="1" lang="ja-JP" altLang="en-US" sz="700" dirty="0">
                        <a:latin typeface="+mj-ea"/>
                        <a:ea typeface="+mj-ea"/>
                      </a:endParaRPr>
                    </a:p>
                  </a:txBody>
                  <a:tcPr anchor="ctr"/>
                </a:tc>
                <a:tc>
                  <a:txBody>
                    <a:bodyPr/>
                    <a:lstStyle/>
                    <a:p>
                      <a:pPr algn="ctr"/>
                      <a:r>
                        <a:rPr kumimoji="1" lang="en-US" altLang="ja-JP" sz="700" dirty="0"/>
                        <a:t>8</a:t>
                      </a:r>
                      <a:r>
                        <a:rPr kumimoji="1" lang="ja-JP" altLang="en-US" sz="700" dirty="0"/>
                        <a:t>日目</a:t>
                      </a:r>
                      <a:endParaRPr kumimoji="1" lang="ja-JP" altLang="en-US" sz="700" dirty="0">
                        <a:latin typeface="+mj-ea"/>
                        <a:ea typeface="+mj-ea"/>
                      </a:endParaRPr>
                    </a:p>
                  </a:txBody>
                  <a:tcPr anchor="ctr"/>
                </a:tc>
                <a:tc>
                  <a:txBody>
                    <a:bodyPr/>
                    <a:lstStyle/>
                    <a:p>
                      <a:pPr algn="ctr"/>
                      <a:r>
                        <a:rPr kumimoji="1" lang="en-US" altLang="ja-JP" sz="700" dirty="0"/>
                        <a:t>9</a:t>
                      </a:r>
                      <a:r>
                        <a:rPr kumimoji="1" lang="ja-JP" altLang="en-US" sz="700" dirty="0"/>
                        <a:t>日目</a:t>
                      </a:r>
                      <a:endParaRPr kumimoji="1" lang="ja-JP" altLang="en-US" sz="700" dirty="0">
                        <a:latin typeface="+mj-ea"/>
                        <a:ea typeface="+mj-ea"/>
                      </a:endParaRPr>
                    </a:p>
                  </a:txBody>
                  <a:tcPr anchor="ctr"/>
                </a:tc>
                <a:tc>
                  <a:txBody>
                    <a:bodyPr/>
                    <a:lstStyle/>
                    <a:p>
                      <a:pPr algn="ctr"/>
                      <a:r>
                        <a:rPr kumimoji="1" lang="en-US" altLang="ja-JP" sz="700" dirty="0"/>
                        <a:t>10</a:t>
                      </a:r>
                      <a:r>
                        <a:rPr kumimoji="1" lang="ja-JP" altLang="en-US" sz="700" dirty="0"/>
                        <a:t>日目</a:t>
                      </a:r>
                      <a:endParaRPr kumimoji="1" lang="ja-JP" altLang="en-US" sz="700" dirty="0">
                        <a:latin typeface="+mj-ea"/>
                        <a:ea typeface="+mj-ea"/>
                      </a:endParaRPr>
                    </a:p>
                  </a:txBody>
                  <a:tcPr anchor="ctr"/>
                </a:tc>
                <a:tc>
                  <a:txBody>
                    <a:bodyPr/>
                    <a:lstStyle/>
                    <a:p>
                      <a:pPr algn="ctr"/>
                      <a:r>
                        <a:rPr kumimoji="1" lang="en-US" altLang="ja-JP" sz="700" dirty="0"/>
                        <a:t>11</a:t>
                      </a:r>
                      <a:r>
                        <a:rPr kumimoji="1" lang="ja-JP" altLang="en-US" sz="700" dirty="0"/>
                        <a:t>日目</a:t>
                      </a:r>
                      <a:endParaRPr kumimoji="1" lang="ja-JP" altLang="en-US" sz="700" dirty="0">
                        <a:latin typeface="+mj-ea"/>
                        <a:ea typeface="+mj-ea"/>
                      </a:endParaRPr>
                    </a:p>
                  </a:txBody>
                  <a:tcPr anchor="ctr"/>
                </a:tc>
                <a:extLst>
                  <a:ext uri="{0D108BD9-81ED-4DB2-BD59-A6C34878D82A}">
                    <a16:rowId xmlns:a16="http://schemas.microsoft.com/office/drawing/2014/main" val="524743507"/>
                  </a:ext>
                </a:extLst>
              </a:tr>
              <a:tr h="1155496">
                <a:tc vMerge="1">
                  <a:txBody>
                    <a:bodyPr/>
                    <a:lstStyle/>
                    <a:p>
                      <a:endParaRPr kumimoji="1" lang="ja-JP" altLang="en-US" sz="700" dirty="0">
                        <a:latin typeface="+mj-ea"/>
                        <a:ea typeface="+mj-ea"/>
                      </a:endParaRPr>
                    </a:p>
                  </a:txBody>
                  <a:tcPr anchor="ctr"/>
                </a:tc>
                <a:tc>
                  <a:txBody>
                    <a:bodyPr/>
                    <a:lstStyle/>
                    <a:p>
                      <a:pPr algn="ctr"/>
                      <a:r>
                        <a:rPr kumimoji="1" lang="ja-JP" altLang="en-US" sz="1050" dirty="0">
                          <a:latin typeface="+mj-ea"/>
                          <a:ea typeface="+mj-ea"/>
                        </a:rPr>
                        <a:t>発</a:t>
                      </a:r>
                      <a:br>
                        <a:rPr kumimoji="1" lang="en-US" altLang="ja-JP" sz="1050" dirty="0">
                          <a:latin typeface="+mj-ea"/>
                          <a:ea typeface="+mj-ea"/>
                        </a:rPr>
                      </a:br>
                      <a:r>
                        <a:rPr kumimoji="1" lang="ja-JP" altLang="en-US" sz="1050" dirty="0">
                          <a:latin typeface="+mj-ea"/>
                          <a:ea typeface="+mj-ea"/>
                        </a:rPr>
                        <a:t>症</a:t>
                      </a:r>
                      <a:br>
                        <a:rPr kumimoji="1" lang="en-US" altLang="ja-JP" sz="1050" dirty="0">
                          <a:latin typeface="+mj-ea"/>
                          <a:ea typeface="+mj-ea"/>
                        </a:rPr>
                      </a:br>
                      <a:r>
                        <a:rPr kumimoji="1" lang="ja-JP" altLang="en-US" sz="1050" dirty="0">
                          <a:latin typeface="+mj-ea"/>
                          <a:ea typeface="+mj-ea"/>
                        </a:rPr>
                        <a:t>日</a:t>
                      </a:r>
                    </a:p>
                  </a:txBody>
                  <a:tcPr anchor="ctr"/>
                </a:tc>
                <a:tc gridSpan="5">
                  <a:txBody>
                    <a:bodyPr/>
                    <a:lstStyle/>
                    <a:p>
                      <a:pPr algn="ctr"/>
                      <a:endParaRPr kumimoji="1" lang="ja-JP" altLang="en-US" sz="700" dirty="0">
                        <a:latin typeface="+mj-ea"/>
                        <a:ea typeface="+mj-ea"/>
                      </a:endParaRPr>
                    </a:p>
                  </a:txBody>
                  <a:tcPr anchor="ctr"/>
                </a:tc>
                <a:tc hMerge="1">
                  <a:txBody>
                    <a:bodyPr/>
                    <a:lstStyle/>
                    <a:p>
                      <a:pPr algn="ctr"/>
                      <a:endParaRPr kumimoji="1" lang="ja-JP" altLang="en-US" sz="700" dirty="0">
                        <a:latin typeface="+mj-ea"/>
                        <a:ea typeface="+mj-ea"/>
                      </a:endParaRPr>
                    </a:p>
                  </a:txBody>
                  <a:tcPr anchor="ctr"/>
                </a:tc>
                <a:tc hMerge="1">
                  <a:txBody>
                    <a:bodyPr/>
                    <a:lstStyle/>
                    <a:p>
                      <a:pPr algn="ctr"/>
                      <a:endParaRPr kumimoji="1" lang="ja-JP" altLang="en-US" sz="700" dirty="0">
                        <a:latin typeface="+mj-ea"/>
                        <a:ea typeface="+mj-ea"/>
                      </a:endParaRPr>
                    </a:p>
                  </a:txBody>
                  <a:tcPr anchor="ctr"/>
                </a:tc>
                <a:tc hMerge="1">
                  <a:txBody>
                    <a:bodyPr/>
                    <a:lstStyle/>
                    <a:p>
                      <a:pPr algn="ctr"/>
                      <a:endParaRPr kumimoji="1" lang="ja-JP" altLang="en-US" sz="700" dirty="0">
                        <a:latin typeface="+mj-ea"/>
                        <a:ea typeface="+mj-ea"/>
                      </a:endParaRPr>
                    </a:p>
                  </a:txBody>
                  <a:tcPr anchor="ctr"/>
                </a:tc>
                <a:tc hMerge="1">
                  <a:txBody>
                    <a:bodyPr/>
                    <a:lstStyle/>
                    <a:p>
                      <a:pPr algn="ctr"/>
                      <a:endParaRPr kumimoji="1" lang="ja-JP" altLang="en-US" sz="700" dirty="0">
                        <a:latin typeface="+mj-ea"/>
                        <a:ea typeface="+mj-ea"/>
                      </a:endParaRPr>
                    </a:p>
                  </a:txBody>
                  <a:tcPr anchor="ctr"/>
                </a:tc>
                <a:tc>
                  <a:txBody>
                    <a:bodyPr/>
                    <a:lstStyle/>
                    <a:p>
                      <a:pPr algn="ctr"/>
                      <a:r>
                        <a:rPr kumimoji="1" lang="ja-JP" altLang="en-US" sz="1050" dirty="0">
                          <a:latin typeface="+mj-ea"/>
                          <a:ea typeface="+mj-ea"/>
                        </a:rPr>
                        <a:t>療養</a:t>
                      </a:r>
                      <a:endParaRPr kumimoji="1" lang="en-US" altLang="ja-JP" sz="1050" dirty="0">
                        <a:latin typeface="+mj-ea"/>
                        <a:ea typeface="+mj-ea"/>
                      </a:endParaRPr>
                    </a:p>
                    <a:p>
                      <a:pPr algn="ctr"/>
                      <a:r>
                        <a:rPr kumimoji="1" lang="ja-JP" altLang="en-US" sz="1050" dirty="0">
                          <a:latin typeface="+mj-ea"/>
                          <a:ea typeface="+mj-ea"/>
                        </a:rPr>
                        <a:t>解除</a:t>
                      </a:r>
                    </a:p>
                  </a:txBody>
                  <a:tcPr anchor="ctr"/>
                </a:tc>
                <a:tc gridSpan="4">
                  <a:txBody>
                    <a:bodyPr/>
                    <a:lstStyle/>
                    <a:p>
                      <a:pPr algn="ctr"/>
                      <a:endParaRPr kumimoji="1" lang="ja-JP" altLang="en-US" sz="700" dirty="0">
                        <a:latin typeface="+mj-ea"/>
                        <a:ea typeface="+mj-ea"/>
                      </a:endParaRPr>
                    </a:p>
                  </a:txBody>
                  <a:tcPr anchor="ctr"/>
                </a:tc>
                <a:tc hMerge="1">
                  <a:txBody>
                    <a:bodyPr/>
                    <a:lstStyle/>
                    <a:p>
                      <a:pPr algn="ctr"/>
                      <a:endParaRPr kumimoji="1" lang="ja-JP" altLang="en-US" sz="700" dirty="0">
                        <a:latin typeface="+mj-ea"/>
                        <a:ea typeface="+mj-ea"/>
                      </a:endParaRPr>
                    </a:p>
                  </a:txBody>
                  <a:tcPr anchor="ctr"/>
                </a:tc>
                <a:tc hMerge="1">
                  <a:txBody>
                    <a:bodyPr/>
                    <a:lstStyle/>
                    <a:p>
                      <a:pPr algn="ctr"/>
                      <a:endParaRPr kumimoji="1" lang="ja-JP" altLang="en-US" sz="700" dirty="0">
                        <a:latin typeface="+mj-ea"/>
                        <a:ea typeface="+mj-ea"/>
                      </a:endParaRPr>
                    </a:p>
                  </a:txBody>
                  <a:tcPr anchor="ctr"/>
                </a:tc>
                <a:tc hMerge="1">
                  <a:txBody>
                    <a:bodyPr/>
                    <a:lstStyle/>
                    <a:p>
                      <a:pPr algn="ctr"/>
                      <a:endParaRPr kumimoji="1" lang="ja-JP" altLang="en-US" sz="700" dirty="0">
                        <a:latin typeface="+mj-ea"/>
                        <a:ea typeface="+mj-ea"/>
                      </a:endParaRPr>
                    </a:p>
                  </a:txBody>
                  <a:tcPr anchor="ctr"/>
                </a:tc>
                <a:tc>
                  <a:txBody>
                    <a:bodyPr/>
                    <a:lstStyle/>
                    <a:p>
                      <a:pPr algn="ctr"/>
                      <a:endParaRPr kumimoji="1" lang="ja-JP" altLang="en-US" sz="700" dirty="0">
                        <a:latin typeface="+mj-ea"/>
                        <a:ea typeface="+mj-ea"/>
                      </a:endParaRPr>
                    </a:p>
                  </a:txBody>
                  <a:tcPr anchor="ctr"/>
                </a:tc>
                <a:extLst>
                  <a:ext uri="{0D108BD9-81ED-4DB2-BD59-A6C34878D82A}">
                    <a16:rowId xmlns:a16="http://schemas.microsoft.com/office/drawing/2014/main" val="1872452076"/>
                  </a:ext>
                </a:extLst>
              </a:tr>
            </a:tbl>
          </a:graphicData>
        </a:graphic>
      </p:graphicFrame>
      <p:cxnSp>
        <p:nvCxnSpPr>
          <p:cNvPr id="21" name="直線矢印コネクタ 20">
            <a:extLst>
              <a:ext uri="{FF2B5EF4-FFF2-40B4-BE49-F238E27FC236}">
                <a16:creationId xmlns:a16="http://schemas.microsoft.com/office/drawing/2014/main" id="{D457AFB4-64BF-40AD-BB69-501C84C548F0}"/>
              </a:ext>
            </a:extLst>
          </p:cNvPr>
          <p:cNvCxnSpPr>
            <a:cxnSpLocks/>
          </p:cNvCxnSpPr>
          <p:nvPr/>
        </p:nvCxnSpPr>
        <p:spPr>
          <a:xfrm>
            <a:off x="4847259" y="7782575"/>
            <a:ext cx="1935543" cy="0"/>
          </a:xfrm>
          <a:prstGeom prst="straightConnector1">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7CC8FCD9-3573-45CE-80D4-E59A5E029CE0}"/>
              </a:ext>
            </a:extLst>
          </p:cNvPr>
          <p:cNvSpPr txBox="1"/>
          <p:nvPr/>
        </p:nvSpPr>
        <p:spPr>
          <a:xfrm>
            <a:off x="1351050" y="8566695"/>
            <a:ext cx="6696950" cy="261610"/>
          </a:xfrm>
          <a:prstGeom prst="rect">
            <a:avLst/>
          </a:prstGeom>
          <a:noFill/>
        </p:spPr>
        <p:txBody>
          <a:bodyPr wrap="square" rtlCol="0">
            <a:spAutoFit/>
          </a:bodyPr>
          <a:lstStyle/>
          <a:p>
            <a:r>
              <a:rPr lang="ja-JP" altLang="en-US" sz="1050" dirty="0"/>
              <a:t>無症状の場合は検体採取日を０日目とします。 </a:t>
            </a:r>
            <a:endParaRPr lang="ja-JP" altLang="en-US" sz="600" dirty="0"/>
          </a:p>
        </p:txBody>
      </p:sp>
      <p:sp>
        <p:nvSpPr>
          <p:cNvPr id="23" name="正方形/長方形 22">
            <a:extLst>
              <a:ext uri="{FF2B5EF4-FFF2-40B4-BE49-F238E27FC236}">
                <a16:creationId xmlns:a16="http://schemas.microsoft.com/office/drawing/2014/main" id="{0037C7D1-9AD0-4E98-A5E8-AE47AA3B892E}"/>
              </a:ext>
            </a:extLst>
          </p:cNvPr>
          <p:cNvSpPr/>
          <p:nvPr/>
        </p:nvSpPr>
        <p:spPr>
          <a:xfrm>
            <a:off x="214707" y="287867"/>
            <a:ext cx="7202093" cy="10261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フリーフォーム: 図形 26">
            <a:extLst>
              <a:ext uri="{FF2B5EF4-FFF2-40B4-BE49-F238E27FC236}">
                <a16:creationId xmlns:a16="http://schemas.microsoft.com/office/drawing/2014/main" id="{8EACF56E-3941-49E3-A1D7-0F2CF35D6926}"/>
              </a:ext>
            </a:extLst>
          </p:cNvPr>
          <p:cNvSpPr/>
          <p:nvPr/>
        </p:nvSpPr>
        <p:spPr>
          <a:xfrm rot="16200000">
            <a:off x="4298932" y="1178080"/>
            <a:ext cx="1021026" cy="4757650"/>
          </a:xfrm>
          <a:custGeom>
            <a:avLst/>
            <a:gdLst>
              <a:gd name="connsiteX0" fmla="*/ 704708 w 704708"/>
              <a:gd name="connsiteY0" fmla="*/ 321926 h 4478450"/>
              <a:gd name="connsiteX1" fmla="*/ 704707 w 704708"/>
              <a:gd name="connsiteY1" fmla="*/ 4360996 h 4478450"/>
              <a:gd name="connsiteX2" fmla="*/ 587253 w 704708"/>
              <a:gd name="connsiteY2" fmla="*/ 4478450 h 4478450"/>
              <a:gd name="connsiteX3" fmla="*/ 117454 w 704708"/>
              <a:gd name="connsiteY3" fmla="*/ 4478450 h 4478450"/>
              <a:gd name="connsiteX4" fmla="*/ 0 w 704708"/>
              <a:gd name="connsiteY4" fmla="*/ 4360996 h 4478450"/>
              <a:gd name="connsiteX5" fmla="*/ 0 w 704708"/>
              <a:gd name="connsiteY5" fmla="*/ 321926 h 4478450"/>
              <a:gd name="connsiteX6" fmla="*/ 117454 w 704708"/>
              <a:gd name="connsiteY6" fmla="*/ 204472 h 4478450"/>
              <a:gd name="connsiteX7" fmla="*/ 364242 w 704708"/>
              <a:gd name="connsiteY7" fmla="*/ 204472 h 4478450"/>
              <a:gd name="connsiteX8" fmla="*/ 440361 w 704708"/>
              <a:gd name="connsiteY8" fmla="*/ 0 h 4478450"/>
              <a:gd name="connsiteX9" fmla="*/ 516480 w 704708"/>
              <a:gd name="connsiteY9" fmla="*/ 204472 h 4478450"/>
              <a:gd name="connsiteX10" fmla="*/ 587254 w 704708"/>
              <a:gd name="connsiteY10" fmla="*/ 204472 h 4478450"/>
              <a:gd name="connsiteX11" fmla="*/ 704708 w 704708"/>
              <a:gd name="connsiteY11" fmla="*/ 321926 h 4478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04708" h="4478450">
                <a:moveTo>
                  <a:pt x="704708" y="321926"/>
                </a:moveTo>
                <a:lnTo>
                  <a:pt x="704707" y="4360996"/>
                </a:lnTo>
                <a:cubicBezTo>
                  <a:pt x="704707" y="4425864"/>
                  <a:pt x="652121" y="4478450"/>
                  <a:pt x="587253" y="4478450"/>
                </a:cubicBezTo>
                <a:lnTo>
                  <a:pt x="117454" y="4478450"/>
                </a:lnTo>
                <a:cubicBezTo>
                  <a:pt x="52586" y="4478450"/>
                  <a:pt x="0" y="4425864"/>
                  <a:pt x="0" y="4360996"/>
                </a:cubicBezTo>
                <a:lnTo>
                  <a:pt x="0" y="321926"/>
                </a:lnTo>
                <a:cubicBezTo>
                  <a:pt x="0" y="257058"/>
                  <a:pt x="52586" y="204472"/>
                  <a:pt x="117454" y="204472"/>
                </a:cubicBezTo>
                <a:lnTo>
                  <a:pt x="364242" y="204472"/>
                </a:lnTo>
                <a:lnTo>
                  <a:pt x="440361" y="0"/>
                </a:lnTo>
                <a:lnTo>
                  <a:pt x="516480" y="204472"/>
                </a:lnTo>
                <a:lnTo>
                  <a:pt x="587254" y="204472"/>
                </a:lnTo>
                <a:cubicBezTo>
                  <a:pt x="652122" y="204472"/>
                  <a:pt x="704708" y="257058"/>
                  <a:pt x="704708" y="321926"/>
                </a:cubicBez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a:extLst>
              <a:ext uri="{FF2B5EF4-FFF2-40B4-BE49-F238E27FC236}">
                <a16:creationId xmlns:a16="http://schemas.microsoft.com/office/drawing/2014/main" id="{70285C23-B6E8-4650-B7E8-06BFEF9052D8}"/>
              </a:ext>
            </a:extLst>
          </p:cNvPr>
          <p:cNvSpPr txBox="1"/>
          <p:nvPr/>
        </p:nvSpPr>
        <p:spPr>
          <a:xfrm>
            <a:off x="2777968" y="3131289"/>
            <a:ext cx="4512774" cy="861774"/>
          </a:xfrm>
          <a:prstGeom prst="rect">
            <a:avLst/>
          </a:prstGeom>
          <a:noFill/>
        </p:spPr>
        <p:txBody>
          <a:bodyPr wrap="none" rtlCol="0">
            <a:spAutoFit/>
          </a:bodyPr>
          <a:lstStyle/>
          <a:p>
            <a:r>
              <a:rPr lang="ja-JP" altLang="en-US" sz="700" dirty="0">
                <a:latin typeface="+mn-ea"/>
              </a:rPr>
              <a:t>慢性の呼吸器の病気、慢性の心臓病</a:t>
            </a:r>
            <a:r>
              <a:rPr lang="en-US" altLang="ja-JP" sz="700" dirty="0">
                <a:latin typeface="+mn-ea"/>
              </a:rPr>
              <a:t>(</a:t>
            </a:r>
            <a:r>
              <a:rPr lang="ja-JP" altLang="en-US" sz="700" dirty="0">
                <a:latin typeface="+mn-ea"/>
              </a:rPr>
              <a:t>高血圧を含む</a:t>
            </a:r>
            <a:r>
              <a:rPr lang="en-US" altLang="ja-JP" sz="700" dirty="0">
                <a:latin typeface="+mn-ea"/>
              </a:rPr>
              <a:t>)</a:t>
            </a:r>
            <a:r>
              <a:rPr lang="ja-JP" altLang="en-US" sz="700" dirty="0" err="1">
                <a:latin typeface="+mn-ea"/>
              </a:rPr>
              <a:t>、</a:t>
            </a:r>
            <a:r>
              <a:rPr lang="ja-JP" altLang="en-US" sz="700" dirty="0">
                <a:latin typeface="+mn-ea"/>
              </a:rPr>
              <a:t>慢性の腎臓病</a:t>
            </a:r>
          </a:p>
          <a:p>
            <a:r>
              <a:rPr lang="ja-JP" altLang="en-US" sz="700" dirty="0">
                <a:latin typeface="+mn-ea"/>
              </a:rPr>
              <a:t>慢性の肝臓病</a:t>
            </a:r>
            <a:r>
              <a:rPr lang="en-US" altLang="ja-JP" sz="700" dirty="0">
                <a:latin typeface="+mn-ea"/>
              </a:rPr>
              <a:t>(</a:t>
            </a:r>
            <a:r>
              <a:rPr lang="ja-JP" altLang="en-US" sz="700" dirty="0">
                <a:latin typeface="+mn-ea"/>
              </a:rPr>
              <a:t>肝硬変など</a:t>
            </a:r>
            <a:r>
              <a:rPr lang="en-US" altLang="ja-JP" sz="700" dirty="0">
                <a:latin typeface="+mn-ea"/>
              </a:rPr>
              <a:t>)</a:t>
            </a:r>
            <a:r>
              <a:rPr lang="ja-JP" altLang="en-US" sz="700" dirty="0" err="1">
                <a:latin typeface="+mn-ea"/>
              </a:rPr>
              <a:t>、</a:t>
            </a:r>
            <a:r>
              <a:rPr lang="ja-JP" altLang="en-US" sz="700" dirty="0">
                <a:latin typeface="+mn-ea"/>
              </a:rPr>
              <a:t>インスリンや飲み薬で治療中の糖尿病または他の病気を併発している糖尿病</a:t>
            </a:r>
          </a:p>
          <a:p>
            <a:r>
              <a:rPr lang="ja-JP" altLang="en-US" sz="700" dirty="0">
                <a:latin typeface="+mn-ea"/>
              </a:rPr>
              <a:t>血液の病気</a:t>
            </a:r>
            <a:r>
              <a:rPr lang="en-US" altLang="ja-JP" sz="700" dirty="0">
                <a:latin typeface="+mn-ea"/>
              </a:rPr>
              <a:t>(</a:t>
            </a:r>
            <a:r>
              <a:rPr lang="ja-JP" altLang="en-US" sz="700" dirty="0">
                <a:latin typeface="+mn-ea"/>
              </a:rPr>
              <a:t>鉄欠乏性貧血を除く</a:t>
            </a:r>
            <a:r>
              <a:rPr lang="en-US" altLang="ja-JP" sz="700" dirty="0">
                <a:latin typeface="+mn-ea"/>
              </a:rPr>
              <a:t>)</a:t>
            </a:r>
            <a:r>
              <a:rPr lang="ja-JP" altLang="en-US" sz="700" dirty="0" err="1">
                <a:latin typeface="+mn-ea"/>
              </a:rPr>
              <a:t>、</a:t>
            </a:r>
            <a:r>
              <a:rPr lang="ja-JP" altLang="en-US" sz="700" dirty="0">
                <a:latin typeface="+mn-ea"/>
              </a:rPr>
              <a:t>免疫の機能が低下する病気</a:t>
            </a:r>
            <a:r>
              <a:rPr lang="en-US" altLang="ja-JP" sz="700" dirty="0">
                <a:latin typeface="+mn-ea"/>
              </a:rPr>
              <a:t>(</a:t>
            </a:r>
            <a:r>
              <a:rPr lang="ja-JP" altLang="en-US" sz="700" dirty="0">
                <a:latin typeface="+mn-ea"/>
              </a:rPr>
              <a:t>治療や緩和ケアを受けている悪性腫瘍を含む</a:t>
            </a:r>
            <a:r>
              <a:rPr lang="en-US" altLang="ja-JP" sz="700" dirty="0">
                <a:latin typeface="+mn-ea"/>
              </a:rPr>
              <a:t>)</a:t>
            </a:r>
            <a:endParaRPr lang="ja-JP" altLang="en-US" sz="700" dirty="0">
              <a:latin typeface="+mn-ea"/>
            </a:endParaRPr>
          </a:p>
          <a:p>
            <a:r>
              <a:rPr lang="ja-JP" altLang="en-US" sz="700" dirty="0">
                <a:latin typeface="+mn-ea"/>
              </a:rPr>
              <a:t>ステロイドなど、免疫の機能を低下させる治療を受けている、免疫の異常に伴う神経疾患や神経筋疾患</a:t>
            </a:r>
          </a:p>
          <a:p>
            <a:r>
              <a:rPr lang="ja-JP" altLang="en-US" sz="700" dirty="0">
                <a:latin typeface="+mn-ea"/>
              </a:rPr>
              <a:t>神経疾患や神経筋疾患が原因で身体の機能が衰えた状態</a:t>
            </a:r>
            <a:r>
              <a:rPr lang="en-US" altLang="ja-JP" sz="700" dirty="0">
                <a:latin typeface="+mn-ea"/>
              </a:rPr>
              <a:t>(</a:t>
            </a:r>
            <a:r>
              <a:rPr lang="ja-JP" altLang="en-US" sz="700" dirty="0">
                <a:latin typeface="+mn-ea"/>
              </a:rPr>
              <a:t>呼吸障害など</a:t>
            </a:r>
            <a:r>
              <a:rPr lang="en-US" altLang="ja-JP" sz="700" dirty="0">
                <a:latin typeface="+mn-ea"/>
              </a:rPr>
              <a:t>)</a:t>
            </a:r>
            <a:r>
              <a:rPr lang="ja-JP" altLang="en-US" sz="700" dirty="0" err="1">
                <a:latin typeface="+mn-ea"/>
              </a:rPr>
              <a:t>、</a:t>
            </a:r>
            <a:r>
              <a:rPr lang="ja-JP" altLang="en-US" sz="700" dirty="0">
                <a:latin typeface="+mn-ea"/>
              </a:rPr>
              <a:t>染色体異常</a:t>
            </a:r>
          </a:p>
          <a:p>
            <a:r>
              <a:rPr lang="ja-JP" altLang="en-US" sz="700" dirty="0">
                <a:latin typeface="+mn-ea"/>
              </a:rPr>
              <a:t>重度心身障害</a:t>
            </a:r>
            <a:r>
              <a:rPr lang="en-US" altLang="ja-JP" sz="700" dirty="0">
                <a:latin typeface="+mn-ea"/>
              </a:rPr>
              <a:t>(</a:t>
            </a:r>
            <a:r>
              <a:rPr lang="ja-JP" altLang="en-US" sz="700" dirty="0">
                <a:latin typeface="+mn-ea"/>
              </a:rPr>
              <a:t>重度の肢体不自由と重度の知的障害とが重複した状態</a:t>
            </a:r>
            <a:r>
              <a:rPr lang="en-US" altLang="ja-JP" sz="700" dirty="0">
                <a:latin typeface="+mn-ea"/>
              </a:rPr>
              <a:t>)</a:t>
            </a:r>
            <a:r>
              <a:rPr lang="ja-JP" altLang="en-US" sz="700" dirty="0" err="1">
                <a:latin typeface="+mn-ea"/>
              </a:rPr>
              <a:t>、</a:t>
            </a:r>
            <a:r>
              <a:rPr lang="ja-JP" altLang="en-US" sz="700" dirty="0">
                <a:latin typeface="+mn-ea"/>
              </a:rPr>
              <a:t>睡眠時無呼吸症候群</a:t>
            </a:r>
          </a:p>
          <a:p>
            <a:r>
              <a:rPr lang="ja-JP" altLang="en-US" sz="700" dirty="0">
                <a:latin typeface="+mn-ea"/>
              </a:rPr>
              <a:t>重い精神疾患、</a:t>
            </a:r>
            <a:r>
              <a:rPr lang="en-US" altLang="ja-JP" sz="700" dirty="0">
                <a:latin typeface="+mn-ea"/>
              </a:rPr>
              <a:t>(BMI30</a:t>
            </a:r>
            <a:r>
              <a:rPr lang="ja-JP" altLang="en-US" sz="700" dirty="0">
                <a:latin typeface="+mn-ea"/>
              </a:rPr>
              <a:t>以上</a:t>
            </a:r>
            <a:r>
              <a:rPr lang="en-US" altLang="ja-JP" sz="700" dirty="0">
                <a:latin typeface="+mn-ea"/>
              </a:rPr>
              <a:t>)</a:t>
            </a:r>
            <a:r>
              <a:rPr lang="ja-JP" altLang="en-US" sz="700" dirty="0">
                <a:latin typeface="+mn-ea"/>
              </a:rPr>
              <a:t>を満たす肥満の方</a:t>
            </a:r>
          </a:p>
          <a:p>
            <a:endParaRPr kumimoji="1" lang="ja-JP" altLang="en-US" sz="100" dirty="0">
              <a:latin typeface="+mn-ea"/>
            </a:endParaRPr>
          </a:p>
        </p:txBody>
      </p:sp>
      <p:sp>
        <p:nvSpPr>
          <p:cNvPr id="29" name="テキスト ボックス 28">
            <a:extLst>
              <a:ext uri="{FF2B5EF4-FFF2-40B4-BE49-F238E27FC236}">
                <a16:creationId xmlns:a16="http://schemas.microsoft.com/office/drawing/2014/main" id="{CAB45A53-A15F-48FB-8773-F4A6BA975515}"/>
              </a:ext>
            </a:extLst>
          </p:cNvPr>
          <p:cNvSpPr txBox="1"/>
          <p:nvPr/>
        </p:nvSpPr>
        <p:spPr>
          <a:xfrm>
            <a:off x="488880" y="6113426"/>
            <a:ext cx="5698692" cy="600164"/>
          </a:xfrm>
          <a:prstGeom prst="rect">
            <a:avLst/>
          </a:prstGeom>
          <a:noFill/>
        </p:spPr>
        <p:txBody>
          <a:bodyPr wrap="square" rtlCol="0">
            <a:spAutoFit/>
          </a:bodyPr>
          <a:lstStyle/>
          <a:p>
            <a:r>
              <a:rPr lang="ja-JP" altLang="en-US" sz="1100" dirty="0"/>
              <a:t>新型コロナウイルス感染症が</a:t>
            </a:r>
            <a:r>
              <a:rPr lang="en-US" altLang="ja-JP" sz="1100" dirty="0"/>
              <a:t>5</a:t>
            </a:r>
            <a:r>
              <a:rPr lang="ja-JP" altLang="en-US" sz="1100" dirty="0"/>
              <a:t>類感染症になったため、法律に基づく外出自粛や濃厚接触者の自宅待機などの行動制限がなくなります。しかし、分類が変わっただけで感染力が変わるわけではないため、以下の療養の目安を推奨します。</a:t>
            </a:r>
          </a:p>
        </p:txBody>
      </p:sp>
      <p:sp>
        <p:nvSpPr>
          <p:cNvPr id="34" name="フリーフォーム: 図形 33">
            <a:extLst>
              <a:ext uri="{FF2B5EF4-FFF2-40B4-BE49-F238E27FC236}">
                <a16:creationId xmlns:a16="http://schemas.microsoft.com/office/drawing/2014/main" id="{576F7878-E352-40E9-B985-0B20FA5A1AD6}"/>
              </a:ext>
            </a:extLst>
          </p:cNvPr>
          <p:cNvSpPr/>
          <p:nvPr/>
        </p:nvSpPr>
        <p:spPr>
          <a:xfrm>
            <a:off x="1957810" y="7529976"/>
            <a:ext cx="2341849" cy="854467"/>
          </a:xfrm>
          <a:custGeom>
            <a:avLst/>
            <a:gdLst>
              <a:gd name="connsiteX0" fmla="*/ 1926473 w 2228798"/>
              <a:gd name="connsiteY0" fmla="*/ 0 h 854467"/>
              <a:gd name="connsiteX1" fmla="*/ 2228798 w 2228798"/>
              <a:gd name="connsiteY1" fmla="*/ 377717 h 854467"/>
              <a:gd name="connsiteX2" fmla="*/ 1926473 w 2228798"/>
              <a:gd name="connsiteY2" fmla="*/ 854467 h 854467"/>
              <a:gd name="connsiteX3" fmla="*/ 1926473 w 2228798"/>
              <a:gd name="connsiteY3" fmla="*/ 729689 h 854467"/>
              <a:gd name="connsiteX4" fmla="*/ 0 w 2228798"/>
              <a:gd name="connsiteY4" fmla="*/ 729689 h 854467"/>
              <a:gd name="connsiteX5" fmla="*/ 0 w 2228798"/>
              <a:gd name="connsiteY5" fmla="*/ 124779 h 854467"/>
              <a:gd name="connsiteX6" fmla="*/ 1926473 w 2228798"/>
              <a:gd name="connsiteY6" fmla="*/ 124779 h 854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8798" h="854467">
                <a:moveTo>
                  <a:pt x="1926473" y="0"/>
                </a:moveTo>
                <a:lnTo>
                  <a:pt x="2228798" y="377717"/>
                </a:lnTo>
                <a:lnTo>
                  <a:pt x="1926473" y="854467"/>
                </a:lnTo>
                <a:lnTo>
                  <a:pt x="1926473" y="729689"/>
                </a:lnTo>
                <a:lnTo>
                  <a:pt x="0" y="729689"/>
                </a:lnTo>
                <a:lnTo>
                  <a:pt x="0" y="124779"/>
                </a:lnTo>
                <a:lnTo>
                  <a:pt x="1926473" y="124779"/>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769CD362-7671-4138-8486-2B3B7A7FF6A2}"/>
              </a:ext>
            </a:extLst>
          </p:cNvPr>
          <p:cNvSpPr txBox="1"/>
          <p:nvPr/>
        </p:nvSpPr>
        <p:spPr>
          <a:xfrm>
            <a:off x="2131669" y="7687582"/>
            <a:ext cx="1736373" cy="553998"/>
          </a:xfrm>
          <a:prstGeom prst="rect">
            <a:avLst/>
          </a:prstGeom>
          <a:noFill/>
        </p:spPr>
        <p:txBody>
          <a:bodyPr wrap="none" rtlCol="0">
            <a:spAutoFit/>
          </a:bodyPr>
          <a:lstStyle/>
          <a:p>
            <a:pPr algn="ctr"/>
            <a:r>
              <a:rPr kumimoji="1" lang="ja-JP" altLang="en-US" sz="1000" b="1" dirty="0">
                <a:solidFill>
                  <a:schemeClr val="bg1"/>
                </a:solidFill>
                <a:latin typeface="+mn-ea"/>
              </a:rPr>
              <a:t>発症日を</a:t>
            </a:r>
            <a:r>
              <a:rPr kumimoji="1" lang="en-US" altLang="ja-JP" sz="1000" b="1" dirty="0">
                <a:solidFill>
                  <a:schemeClr val="bg1"/>
                </a:solidFill>
                <a:latin typeface="+mn-ea"/>
              </a:rPr>
              <a:t>0</a:t>
            </a:r>
            <a:r>
              <a:rPr kumimoji="1" lang="ja-JP" altLang="en-US" sz="1000" b="1" dirty="0">
                <a:solidFill>
                  <a:schemeClr val="bg1"/>
                </a:solidFill>
                <a:latin typeface="+mn-ea"/>
              </a:rPr>
              <a:t>日目として</a:t>
            </a:r>
            <a:r>
              <a:rPr kumimoji="1" lang="en-US" altLang="ja-JP" sz="1000" b="1" dirty="0">
                <a:solidFill>
                  <a:schemeClr val="bg1"/>
                </a:solidFill>
                <a:latin typeface="+mn-ea"/>
              </a:rPr>
              <a:t>5</a:t>
            </a:r>
            <a:r>
              <a:rPr kumimoji="1" lang="ja-JP" altLang="en-US" sz="1000" b="1" dirty="0">
                <a:solidFill>
                  <a:schemeClr val="bg1"/>
                </a:solidFill>
                <a:latin typeface="+mn-ea"/>
              </a:rPr>
              <a:t>日間</a:t>
            </a:r>
            <a:endParaRPr kumimoji="1" lang="en-US" altLang="ja-JP" sz="1000" b="1" dirty="0">
              <a:solidFill>
                <a:schemeClr val="bg1"/>
              </a:solidFill>
              <a:latin typeface="+mn-ea"/>
            </a:endParaRPr>
          </a:p>
          <a:p>
            <a:pPr algn="ctr"/>
            <a:r>
              <a:rPr kumimoji="1" lang="ja-JP" altLang="en-US" sz="1000" b="1" dirty="0">
                <a:solidFill>
                  <a:schemeClr val="bg1"/>
                </a:solidFill>
                <a:latin typeface="+mn-ea"/>
              </a:rPr>
              <a:t>かつ</a:t>
            </a:r>
            <a:endParaRPr kumimoji="1" lang="en-US" altLang="ja-JP" sz="1000" b="1" dirty="0">
              <a:solidFill>
                <a:schemeClr val="bg1"/>
              </a:solidFill>
              <a:latin typeface="+mn-ea"/>
            </a:endParaRPr>
          </a:p>
          <a:p>
            <a:pPr algn="ctr"/>
            <a:r>
              <a:rPr lang="zh-TW" altLang="en-US" sz="1000" b="1" dirty="0">
                <a:solidFill>
                  <a:schemeClr val="bg1"/>
                </a:solidFill>
                <a:latin typeface="游ゴシック" panose="020B0400000000000000" pitchFamily="50" charset="-128"/>
                <a:ea typeface="游ゴシック" panose="020B0400000000000000" pitchFamily="50" charset="-128"/>
              </a:rPr>
              <a:t>症状軽快後</a:t>
            </a:r>
            <a:r>
              <a:rPr lang="en-US" altLang="zh-TW" sz="1000" b="1" dirty="0">
                <a:solidFill>
                  <a:schemeClr val="bg1"/>
                </a:solidFill>
                <a:latin typeface="游ゴシック" panose="020B0400000000000000" pitchFamily="50" charset="-128"/>
                <a:ea typeface="游ゴシック" panose="020B0400000000000000" pitchFamily="50" charset="-128"/>
              </a:rPr>
              <a:t>24</a:t>
            </a:r>
            <a:r>
              <a:rPr lang="zh-TW" altLang="en-US" sz="1000" b="1" dirty="0">
                <a:solidFill>
                  <a:schemeClr val="bg1"/>
                </a:solidFill>
                <a:latin typeface="游ゴシック" panose="020B0400000000000000" pitchFamily="50" charset="-128"/>
                <a:ea typeface="游ゴシック" panose="020B0400000000000000" pitchFamily="50" charset="-128"/>
              </a:rPr>
              <a:t>時間経過</a:t>
            </a:r>
            <a:endParaRPr kumimoji="1" lang="ja-JP" altLang="en-US" sz="1000" b="1" dirty="0">
              <a:solidFill>
                <a:schemeClr val="bg1"/>
              </a:solidFill>
              <a:latin typeface="游ゴシック" panose="020B0400000000000000" pitchFamily="50" charset="-128"/>
              <a:ea typeface="游ゴシック" panose="020B0400000000000000" pitchFamily="50" charset="-128"/>
            </a:endParaRPr>
          </a:p>
        </p:txBody>
      </p:sp>
      <p:sp>
        <p:nvSpPr>
          <p:cNvPr id="36" name="テキスト ボックス 35">
            <a:extLst>
              <a:ext uri="{FF2B5EF4-FFF2-40B4-BE49-F238E27FC236}">
                <a16:creationId xmlns:a16="http://schemas.microsoft.com/office/drawing/2014/main" id="{22DB627C-52BC-4B79-A2F6-00BC0D9E5506}"/>
              </a:ext>
            </a:extLst>
          </p:cNvPr>
          <p:cNvSpPr txBox="1"/>
          <p:nvPr/>
        </p:nvSpPr>
        <p:spPr>
          <a:xfrm>
            <a:off x="5189906" y="7874130"/>
            <a:ext cx="1210588" cy="246221"/>
          </a:xfrm>
          <a:prstGeom prst="rect">
            <a:avLst/>
          </a:prstGeom>
          <a:noFill/>
        </p:spPr>
        <p:txBody>
          <a:bodyPr wrap="none" rtlCol="0">
            <a:spAutoFit/>
          </a:bodyPr>
          <a:lstStyle/>
          <a:p>
            <a:pPr algn="ctr"/>
            <a:r>
              <a:rPr kumimoji="1" lang="ja-JP" altLang="en-US" sz="1000" b="1" dirty="0">
                <a:latin typeface="+mn-ea"/>
              </a:rPr>
              <a:t>感染予防対策推奨</a:t>
            </a:r>
            <a:endParaRPr kumimoji="1" lang="en-US" altLang="ja-JP" sz="1000" b="1" dirty="0">
              <a:latin typeface="+mn-ea"/>
            </a:endParaRPr>
          </a:p>
        </p:txBody>
      </p:sp>
      <p:sp>
        <p:nvSpPr>
          <p:cNvPr id="37" name="テキスト ボックス 36">
            <a:extLst>
              <a:ext uri="{FF2B5EF4-FFF2-40B4-BE49-F238E27FC236}">
                <a16:creationId xmlns:a16="http://schemas.microsoft.com/office/drawing/2014/main" id="{3D35FF31-18E1-4870-A4C0-EFC0474141CD}"/>
              </a:ext>
            </a:extLst>
          </p:cNvPr>
          <p:cNvSpPr txBox="1"/>
          <p:nvPr/>
        </p:nvSpPr>
        <p:spPr>
          <a:xfrm>
            <a:off x="473491" y="9083015"/>
            <a:ext cx="3416320" cy="307777"/>
          </a:xfrm>
          <a:prstGeom prst="rect">
            <a:avLst/>
          </a:prstGeom>
          <a:noFill/>
        </p:spPr>
        <p:txBody>
          <a:bodyPr wrap="none" rtlCol="0">
            <a:spAutoFit/>
          </a:bodyPr>
          <a:lstStyle/>
          <a:p>
            <a:r>
              <a:rPr lang="ja-JP" altLang="en-US" sz="1400" b="1" u="sng" dirty="0"/>
              <a:t>濃厚接触者（同居家族）の自粛期間は？</a:t>
            </a:r>
            <a:endParaRPr kumimoji="1" lang="ja-JP" altLang="en-US" sz="1100" b="1" u="sng" dirty="0"/>
          </a:p>
        </p:txBody>
      </p:sp>
      <p:sp>
        <p:nvSpPr>
          <p:cNvPr id="38" name="テキスト ボックス 37">
            <a:extLst>
              <a:ext uri="{FF2B5EF4-FFF2-40B4-BE49-F238E27FC236}">
                <a16:creationId xmlns:a16="http://schemas.microsoft.com/office/drawing/2014/main" id="{DC92EA72-A1A5-4BBA-AF0F-6F9E5C2D6CF0}"/>
              </a:ext>
            </a:extLst>
          </p:cNvPr>
          <p:cNvSpPr txBox="1"/>
          <p:nvPr/>
        </p:nvSpPr>
        <p:spPr>
          <a:xfrm>
            <a:off x="550761" y="9388804"/>
            <a:ext cx="6772232" cy="769441"/>
          </a:xfrm>
          <a:prstGeom prst="rect">
            <a:avLst/>
          </a:prstGeom>
          <a:noFill/>
        </p:spPr>
        <p:txBody>
          <a:bodyPr wrap="square" rtlCol="0">
            <a:spAutoFit/>
          </a:bodyPr>
          <a:lstStyle/>
          <a:p>
            <a:r>
              <a:rPr kumimoji="1" lang="ja-JP" altLang="en-US" sz="1100" dirty="0"/>
              <a:t>濃厚接触者として法律に基づく外出の自粛は求められません。</a:t>
            </a:r>
            <a:endParaRPr kumimoji="1" lang="en-US" altLang="ja-JP" sz="1100" dirty="0"/>
          </a:p>
          <a:p>
            <a:r>
              <a:rPr kumimoji="1" lang="ja-JP" altLang="en-US" sz="1100" dirty="0"/>
              <a:t>陽性者の発症日を</a:t>
            </a:r>
            <a:r>
              <a:rPr kumimoji="1" lang="en-US" altLang="ja-JP" sz="1100" dirty="0"/>
              <a:t>0</a:t>
            </a:r>
            <a:r>
              <a:rPr kumimoji="1" lang="ja-JP" altLang="en-US" sz="1100" dirty="0"/>
              <a:t>日として、</a:t>
            </a:r>
            <a:r>
              <a:rPr kumimoji="1" lang="en-US" altLang="ja-JP" sz="1100" dirty="0"/>
              <a:t>5</a:t>
            </a:r>
            <a:r>
              <a:rPr kumimoji="1" lang="ja-JP" altLang="en-US" sz="1100" dirty="0"/>
              <a:t>日間は体調に注意しましょう（</a:t>
            </a:r>
            <a:r>
              <a:rPr kumimoji="1" lang="en-US" altLang="ja-JP" sz="1100" dirty="0"/>
              <a:t>7</a:t>
            </a:r>
            <a:r>
              <a:rPr kumimoji="1" lang="ja-JP" altLang="en-US" sz="1100" dirty="0"/>
              <a:t>日目までは発症する可能性があります）</a:t>
            </a:r>
            <a:endParaRPr kumimoji="1" lang="en-US" altLang="ja-JP" sz="1100" dirty="0"/>
          </a:p>
          <a:p>
            <a:r>
              <a:rPr kumimoji="1" lang="en-US" altLang="ja-JP" sz="1100" dirty="0"/>
              <a:t>7</a:t>
            </a:r>
            <a:r>
              <a:rPr kumimoji="1" lang="ja-JP" altLang="en-US" sz="1100" dirty="0"/>
              <a:t>日目までは、他者と会う際にはマスク着用、高齢者等の重症化リスクが高い人との接触を控えることを</a:t>
            </a:r>
            <a:endParaRPr kumimoji="1" lang="en-US" altLang="ja-JP" sz="1100" dirty="0"/>
          </a:p>
          <a:p>
            <a:r>
              <a:rPr kumimoji="1" lang="ja-JP" altLang="en-US" sz="1100" dirty="0"/>
              <a:t>推奨します。</a:t>
            </a:r>
          </a:p>
        </p:txBody>
      </p:sp>
    </p:spTree>
    <p:extLst>
      <p:ext uri="{BB962C8B-B14F-4D97-AF65-F5344CB8AC3E}">
        <p14:creationId xmlns:p14="http://schemas.microsoft.com/office/powerpoint/2010/main" val="268603287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TotalTime>
  <Words>598</Words>
  <Application>Microsoft Office PowerPoint</Application>
  <PresentationFormat>ユーザー設定</PresentationFormat>
  <Paragraphs>51</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Y.kobayashi</dc:creator>
  <cp:lastModifiedBy>Y.kobayashi</cp:lastModifiedBy>
  <cp:revision>8</cp:revision>
  <dcterms:created xsi:type="dcterms:W3CDTF">2022-11-15T13:03:47Z</dcterms:created>
  <dcterms:modified xsi:type="dcterms:W3CDTF">2023-05-08T13:43:41Z</dcterms:modified>
</cp:coreProperties>
</file>