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714" y="-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413321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95385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65968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7834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34249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76540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20724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24622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78543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1647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ACC2C0-7176-4DCB-93F8-6D0AE02E8283}" type="datetimeFigureOut">
              <a:rPr kumimoji="1" lang="ja-JP" altLang="en-US" smtClean="0"/>
              <a:t>2022/11/15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66942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FACC2C0-7176-4DCB-93F8-6D0AE02E8283}" type="datetimeFigureOut">
              <a:rPr kumimoji="1" lang="ja-JP" altLang="en-US" smtClean="0"/>
              <a:t>2022/11/15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418459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AAF1FDC-EB78-413D-B759-120298A837D2}"/>
              </a:ext>
            </a:extLst>
          </p:cNvPr>
          <p:cNvSpPr txBox="1"/>
          <p:nvPr/>
        </p:nvSpPr>
        <p:spPr>
          <a:xfrm>
            <a:off x="1954948" y="405962"/>
            <a:ext cx="3416320" cy="369332"/>
          </a:xfrm>
          <a:prstGeom prst="rect">
            <a:avLst/>
          </a:prstGeom>
          <a:noFill/>
        </p:spPr>
        <p:txBody>
          <a:bodyPr wrap="none" rtlCol="0">
            <a:spAutoFit/>
          </a:bodyPr>
          <a:lstStyle/>
          <a:p>
            <a:r>
              <a:rPr kumimoji="1" lang="ja-JP" altLang="en-US" dirty="0"/>
              <a:t>抗原検査キットを購入した方へ</a:t>
            </a:r>
          </a:p>
        </p:txBody>
      </p:sp>
      <p:sp>
        <p:nvSpPr>
          <p:cNvPr id="5" name="テキスト ボックス 4">
            <a:extLst>
              <a:ext uri="{FF2B5EF4-FFF2-40B4-BE49-F238E27FC236}">
                <a16:creationId xmlns:a16="http://schemas.microsoft.com/office/drawing/2014/main" id="{08893A72-AEDB-455B-9817-1C4C648177DB}"/>
              </a:ext>
            </a:extLst>
          </p:cNvPr>
          <p:cNvSpPr txBox="1"/>
          <p:nvPr/>
        </p:nvSpPr>
        <p:spPr>
          <a:xfrm>
            <a:off x="535997" y="1649878"/>
            <a:ext cx="2339102" cy="276999"/>
          </a:xfrm>
          <a:prstGeom prst="rect">
            <a:avLst/>
          </a:prstGeom>
          <a:noFill/>
        </p:spPr>
        <p:txBody>
          <a:bodyPr wrap="none" rtlCol="0">
            <a:spAutoFit/>
          </a:bodyPr>
          <a:lstStyle/>
          <a:p>
            <a:r>
              <a:rPr kumimoji="1" lang="ja-JP" altLang="en-US" sz="1200" u="sng" dirty="0"/>
              <a:t>抗原検査キットの精度について</a:t>
            </a:r>
          </a:p>
        </p:txBody>
      </p:sp>
      <p:sp>
        <p:nvSpPr>
          <p:cNvPr id="6" name="テキスト ボックス 5">
            <a:extLst>
              <a:ext uri="{FF2B5EF4-FFF2-40B4-BE49-F238E27FC236}">
                <a16:creationId xmlns:a16="http://schemas.microsoft.com/office/drawing/2014/main" id="{4DFE7209-F2F4-4C69-B19E-610D43A11E46}"/>
              </a:ext>
            </a:extLst>
          </p:cNvPr>
          <p:cNvSpPr txBox="1"/>
          <p:nvPr/>
        </p:nvSpPr>
        <p:spPr>
          <a:xfrm>
            <a:off x="764920" y="1921417"/>
            <a:ext cx="6562298" cy="577081"/>
          </a:xfrm>
          <a:prstGeom prst="rect">
            <a:avLst/>
          </a:prstGeom>
          <a:noFill/>
        </p:spPr>
        <p:txBody>
          <a:bodyPr wrap="square" rtlCol="0">
            <a:spAutoFit/>
          </a:bodyPr>
          <a:lstStyle/>
          <a:p>
            <a:r>
              <a:rPr kumimoji="1" lang="ja-JP" altLang="en-US" sz="1050" dirty="0">
                <a:latin typeface="+mj-ea"/>
                <a:ea typeface="+mj-ea"/>
              </a:rPr>
              <a:t>新型コロナウイルス感染症に罹患していても、必ずしも抗原検査キットで陽性となるわけでは</a:t>
            </a:r>
          </a:p>
          <a:p>
            <a:r>
              <a:rPr kumimoji="1" lang="ja-JP" altLang="en-US" sz="1050" dirty="0">
                <a:latin typeface="+mj-ea"/>
                <a:ea typeface="+mj-ea"/>
              </a:rPr>
              <a:t>ありません。（発症当日は</a:t>
            </a:r>
            <a:r>
              <a:rPr kumimoji="1" lang="en-US" altLang="ja-JP" sz="1050" dirty="0">
                <a:latin typeface="+mj-ea"/>
                <a:ea typeface="+mj-ea"/>
              </a:rPr>
              <a:t>40</a:t>
            </a:r>
            <a:r>
              <a:rPr kumimoji="1" lang="ja-JP" altLang="en-US" sz="1050" dirty="0">
                <a:latin typeface="+mj-ea"/>
                <a:ea typeface="+mj-ea"/>
              </a:rPr>
              <a:t>％、</a:t>
            </a:r>
            <a:r>
              <a:rPr kumimoji="1" lang="en-US" altLang="ja-JP" sz="1050" dirty="0">
                <a:latin typeface="+mj-ea"/>
                <a:ea typeface="+mj-ea"/>
              </a:rPr>
              <a:t>3</a:t>
            </a:r>
            <a:r>
              <a:rPr kumimoji="1" lang="ja-JP" altLang="en-US" sz="1050" dirty="0">
                <a:latin typeface="+mj-ea"/>
                <a:ea typeface="+mj-ea"/>
              </a:rPr>
              <a:t>日目は</a:t>
            </a:r>
            <a:r>
              <a:rPr kumimoji="1" lang="en-US" altLang="ja-JP" sz="1050" dirty="0">
                <a:latin typeface="+mj-ea"/>
                <a:ea typeface="+mj-ea"/>
              </a:rPr>
              <a:t>80</a:t>
            </a:r>
            <a:r>
              <a:rPr kumimoji="1" lang="ja-JP" altLang="en-US" sz="1050" dirty="0">
                <a:latin typeface="+mj-ea"/>
                <a:ea typeface="+mj-ea"/>
              </a:rPr>
              <a:t>％程度で陽性とでます）</a:t>
            </a:r>
          </a:p>
          <a:p>
            <a:r>
              <a:rPr kumimoji="1" lang="ja-JP" altLang="en-US" sz="1050" dirty="0">
                <a:latin typeface="+mj-ea"/>
                <a:ea typeface="+mj-ea"/>
              </a:rPr>
              <a:t>結果が陰性の場合でも、普段より熱が高いなどありましたら、他人との接触は控えましょう。</a:t>
            </a:r>
          </a:p>
        </p:txBody>
      </p:sp>
      <p:sp>
        <p:nvSpPr>
          <p:cNvPr id="7" name="テキスト ボックス 6">
            <a:extLst>
              <a:ext uri="{FF2B5EF4-FFF2-40B4-BE49-F238E27FC236}">
                <a16:creationId xmlns:a16="http://schemas.microsoft.com/office/drawing/2014/main" id="{74AA7AE1-AE1D-4B35-BD0F-A3AB452C6EE2}"/>
              </a:ext>
            </a:extLst>
          </p:cNvPr>
          <p:cNvSpPr txBox="1"/>
          <p:nvPr/>
        </p:nvSpPr>
        <p:spPr>
          <a:xfrm>
            <a:off x="504784" y="2689095"/>
            <a:ext cx="3108543" cy="276999"/>
          </a:xfrm>
          <a:prstGeom prst="rect">
            <a:avLst/>
          </a:prstGeom>
          <a:noFill/>
        </p:spPr>
        <p:txBody>
          <a:bodyPr wrap="none" rtlCol="0">
            <a:spAutoFit/>
          </a:bodyPr>
          <a:lstStyle/>
          <a:p>
            <a:r>
              <a:rPr kumimoji="1" lang="ja-JP" altLang="en-US" sz="1200" u="sng" dirty="0"/>
              <a:t>検査結果が陽性だった場合の対応について</a:t>
            </a:r>
          </a:p>
        </p:txBody>
      </p:sp>
      <p:sp>
        <p:nvSpPr>
          <p:cNvPr id="8" name="テキスト ボックス 7">
            <a:extLst>
              <a:ext uri="{FF2B5EF4-FFF2-40B4-BE49-F238E27FC236}">
                <a16:creationId xmlns:a16="http://schemas.microsoft.com/office/drawing/2014/main" id="{AF6D1BB0-1C38-4635-952B-6D0180CC59A8}"/>
              </a:ext>
            </a:extLst>
          </p:cNvPr>
          <p:cNvSpPr txBox="1"/>
          <p:nvPr/>
        </p:nvSpPr>
        <p:spPr>
          <a:xfrm>
            <a:off x="657184" y="2966094"/>
            <a:ext cx="5974713" cy="253916"/>
          </a:xfrm>
          <a:prstGeom prst="rect">
            <a:avLst/>
          </a:prstGeom>
          <a:noFill/>
        </p:spPr>
        <p:txBody>
          <a:bodyPr wrap="none" rtlCol="0">
            <a:spAutoFit/>
          </a:bodyPr>
          <a:lstStyle/>
          <a:p>
            <a:r>
              <a:rPr lang="ja-JP" altLang="en-US" sz="1050" dirty="0"/>
              <a:t>抗原検査キットの結果が陽性だった場合、重症化リスクの高い人と低い人で対応が異なります。</a:t>
            </a:r>
            <a:endParaRPr kumimoji="1" lang="ja-JP" altLang="en-US" sz="1050" dirty="0"/>
          </a:p>
        </p:txBody>
      </p:sp>
      <p:sp>
        <p:nvSpPr>
          <p:cNvPr id="9" name="テキスト ボックス 8">
            <a:extLst>
              <a:ext uri="{FF2B5EF4-FFF2-40B4-BE49-F238E27FC236}">
                <a16:creationId xmlns:a16="http://schemas.microsoft.com/office/drawing/2014/main" id="{10AF92A1-DF20-4A6F-A0A4-98116F9C69FF}"/>
              </a:ext>
            </a:extLst>
          </p:cNvPr>
          <p:cNvSpPr txBox="1"/>
          <p:nvPr/>
        </p:nvSpPr>
        <p:spPr>
          <a:xfrm>
            <a:off x="738618" y="3240060"/>
            <a:ext cx="1830950" cy="738664"/>
          </a:xfrm>
          <a:prstGeom prst="rect">
            <a:avLst/>
          </a:prstGeom>
          <a:noFill/>
        </p:spPr>
        <p:txBody>
          <a:bodyPr wrap="none" rtlCol="0">
            <a:spAutoFit/>
          </a:bodyPr>
          <a:lstStyle/>
          <a:p>
            <a:r>
              <a:rPr lang="ja-JP" altLang="en-US" sz="1050" dirty="0">
                <a:latin typeface="+mj-ea"/>
                <a:ea typeface="+mj-ea"/>
              </a:rPr>
              <a:t>＜重症化リスクの</a:t>
            </a:r>
            <a:r>
              <a:rPr lang="ja-JP" altLang="en-US" sz="1050" b="1" dirty="0">
                <a:latin typeface="+mj-ea"/>
                <a:ea typeface="+mj-ea"/>
              </a:rPr>
              <a:t>高い</a:t>
            </a:r>
            <a:r>
              <a:rPr lang="ja-JP" altLang="en-US" sz="1050" dirty="0">
                <a:latin typeface="+mj-ea"/>
                <a:ea typeface="+mj-ea"/>
              </a:rPr>
              <a:t>人＞ </a:t>
            </a:r>
            <a:endParaRPr lang="en-US" altLang="ja-JP" sz="1050" dirty="0">
              <a:latin typeface="+mj-ea"/>
              <a:ea typeface="+mj-ea"/>
            </a:endParaRPr>
          </a:p>
          <a:p>
            <a:pPr marL="171450" indent="-171450">
              <a:buFont typeface="Arial" panose="020B0604020202020204" pitchFamily="34" charset="0"/>
              <a:buChar char="•"/>
            </a:pPr>
            <a:r>
              <a:rPr kumimoji="1" lang="en-US" altLang="ja-JP" sz="1050" dirty="0">
                <a:latin typeface="+mj-ea"/>
                <a:ea typeface="+mj-ea"/>
              </a:rPr>
              <a:t>65</a:t>
            </a:r>
            <a:r>
              <a:rPr kumimoji="1" lang="ja-JP" altLang="en-US" sz="1050" dirty="0">
                <a:latin typeface="+mj-ea"/>
                <a:ea typeface="+mj-ea"/>
              </a:rPr>
              <a:t>歳以上の方</a:t>
            </a:r>
          </a:p>
          <a:p>
            <a:pPr marL="171450" indent="-171450">
              <a:buFont typeface="Arial" panose="020B0604020202020204" pitchFamily="34" charset="0"/>
              <a:buChar char="•"/>
            </a:pPr>
            <a:r>
              <a:rPr kumimoji="1" lang="ja-JP" altLang="en-US" sz="1050" dirty="0">
                <a:latin typeface="+mj-ea"/>
                <a:ea typeface="+mj-ea"/>
              </a:rPr>
              <a:t>基礎疾患のある方</a:t>
            </a:r>
          </a:p>
          <a:p>
            <a:pPr marL="171450" indent="-171450">
              <a:buFont typeface="Arial" panose="020B0604020202020204" pitchFamily="34" charset="0"/>
              <a:buChar char="•"/>
            </a:pPr>
            <a:r>
              <a:rPr kumimoji="1" lang="ja-JP" altLang="en-US" sz="1050" dirty="0">
                <a:latin typeface="+mj-ea"/>
                <a:ea typeface="+mj-ea"/>
              </a:rPr>
              <a:t>妊娠中の方</a:t>
            </a:r>
          </a:p>
        </p:txBody>
      </p:sp>
      <p:sp>
        <p:nvSpPr>
          <p:cNvPr id="10" name="テキスト ボックス 9">
            <a:extLst>
              <a:ext uri="{FF2B5EF4-FFF2-40B4-BE49-F238E27FC236}">
                <a16:creationId xmlns:a16="http://schemas.microsoft.com/office/drawing/2014/main" id="{C685B9A9-3433-4CD3-970D-245F821C7F79}"/>
              </a:ext>
            </a:extLst>
          </p:cNvPr>
          <p:cNvSpPr txBox="1"/>
          <p:nvPr/>
        </p:nvSpPr>
        <p:spPr>
          <a:xfrm>
            <a:off x="3613327" y="3346967"/>
            <a:ext cx="2339102" cy="577081"/>
          </a:xfrm>
          <a:prstGeom prst="rect">
            <a:avLst/>
          </a:prstGeom>
          <a:noFill/>
        </p:spPr>
        <p:txBody>
          <a:bodyPr wrap="none" rtlCol="0">
            <a:spAutoFit/>
          </a:bodyPr>
          <a:lstStyle/>
          <a:p>
            <a:r>
              <a:rPr lang="ja-JP" altLang="en-US" sz="1050" dirty="0"/>
              <a:t>かかりつけ医もしくは、発熱外来を</a:t>
            </a:r>
          </a:p>
          <a:p>
            <a:r>
              <a:rPr lang="ja-JP" altLang="en-US" sz="1050" dirty="0"/>
              <a:t>受診しましょう。</a:t>
            </a:r>
          </a:p>
          <a:p>
            <a:r>
              <a:rPr lang="ja-JP" altLang="en-US" sz="1050" dirty="0"/>
              <a:t>（事前に電話するのを忘れずに）</a:t>
            </a:r>
          </a:p>
        </p:txBody>
      </p:sp>
      <p:sp>
        <p:nvSpPr>
          <p:cNvPr id="11" name="テキスト ボックス 10">
            <a:extLst>
              <a:ext uri="{FF2B5EF4-FFF2-40B4-BE49-F238E27FC236}">
                <a16:creationId xmlns:a16="http://schemas.microsoft.com/office/drawing/2014/main" id="{BA620504-DBED-4AFD-959E-77D86CC669A3}"/>
              </a:ext>
            </a:extLst>
          </p:cNvPr>
          <p:cNvSpPr txBox="1"/>
          <p:nvPr/>
        </p:nvSpPr>
        <p:spPr>
          <a:xfrm>
            <a:off x="738618" y="3991785"/>
            <a:ext cx="6109365" cy="738664"/>
          </a:xfrm>
          <a:prstGeom prst="rect">
            <a:avLst/>
          </a:prstGeom>
          <a:noFill/>
        </p:spPr>
        <p:txBody>
          <a:bodyPr wrap="none" rtlCol="0">
            <a:spAutoFit/>
          </a:bodyPr>
          <a:lstStyle/>
          <a:p>
            <a:r>
              <a:rPr lang="ja-JP" altLang="en-US" sz="1050" dirty="0"/>
              <a:t>＜重症化リスクの</a:t>
            </a:r>
            <a:r>
              <a:rPr lang="ja-JP" altLang="en-US" sz="1050" b="1" dirty="0"/>
              <a:t>低い</a:t>
            </a:r>
            <a:r>
              <a:rPr lang="ja-JP" altLang="en-US" sz="1050" dirty="0"/>
              <a:t>人＞</a:t>
            </a:r>
          </a:p>
          <a:p>
            <a:r>
              <a:rPr lang="ja-JP" altLang="en-US" sz="1050" dirty="0"/>
              <a:t>自治体の健康フォローアップセンターに連絡し、自宅療養してください。</a:t>
            </a:r>
          </a:p>
          <a:p>
            <a:r>
              <a:rPr lang="ja-JP" altLang="en-US" sz="1050" dirty="0"/>
              <a:t>健康フォローアップセンターのウェブサイトにアクセスし、抗原検査キットの陽性結果を添付し、</a:t>
            </a:r>
          </a:p>
          <a:p>
            <a:r>
              <a:rPr lang="ja-JP" altLang="en-US" sz="1050" dirty="0"/>
              <a:t>住所、連絡先などを入力します。</a:t>
            </a:r>
          </a:p>
        </p:txBody>
      </p:sp>
      <p:sp>
        <p:nvSpPr>
          <p:cNvPr id="12" name="テキスト ボックス 11">
            <a:extLst>
              <a:ext uri="{FF2B5EF4-FFF2-40B4-BE49-F238E27FC236}">
                <a16:creationId xmlns:a16="http://schemas.microsoft.com/office/drawing/2014/main" id="{5F6EA499-1699-4582-86B8-B652D2F807F3}"/>
              </a:ext>
            </a:extLst>
          </p:cNvPr>
          <p:cNvSpPr txBox="1"/>
          <p:nvPr/>
        </p:nvSpPr>
        <p:spPr>
          <a:xfrm>
            <a:off x="504784" y="5414523"/>
            <a:ext cx="1723549" cy="276999"/>
          </a:xfrm>
          <a:prstGeom prst="rect">
            <a:avLst/>
          </a:prstGeom>
          <a:noFill/>
        </p:spPr>
        <p:txBody>
          <a:bodyPr wrap="none" rtlCol="0">
            <a:spAutoFit/>
          </a:bodyPr>
          <a:lstStyle/>
          <a:p>
            <a:r>
              <a:rPr kumimoji="1" lang="ja-JP" altLang="en-US" sz="1200" u="sng" dirty="0"/>
              <a:t>自宅療養期間について</a:t>
            </a:r>
          </a:p>
        </p:txBody>
      </p:sp>
      <p:graphicFrame>
        <p:nvGraphicFramePr>
          <p:cNvPr id="13" name="表 13">
            <a:extLst>
              <a:ext uri="{FF2B5EF4-FFF2-40B4-BE49-F238E27FC236}">
                <a16:creationId xmlns:a16="http://schemas.microsoft.com/office/drawing/2014/main" id="{7C238623-F300-43A6-BA08-80266F2D2030}"/>
              </a:ext>
            </a:extLst>
          </p:cNvPr>
          <p:cNvGraphicFramePr>
            <a:graphicFrameLocks noGrp="1"/>
          </p:cNvGraphicFramePr>
          <p:nvPr>
            <p:extLst>
              <p:ext uri="{D42A27DB-BD31-4B8C-83A1-F6EECF244321}">
                <p14:modId xmlns:p14="http://schemas.microsoft.com/office/powerpoint/2010/main" val="1140782372"/>
              </p:ext>
            </p:extLst>
          </p:nvPr>
        </p:nvGraphicFramePr>
        <p:xfrm>
          <a:off x="341846" y="5691522"/>
          <a:ext cx="6985372" cy="1696595"/>
        </p:xfrm>
        <a:graphic>
          <a:graphicData uri="http://schemas.openxmlformats.org/drawingml/2006/table">
            <a:tbl>
              <a:tblPr firstRow="1" bandRow="1">
                <a:tableStyleId>{5940675A-B579-460E-94D1-54222C63F5DA}</a:tableStyleId>
              </a:tblPr>
              <a:tblGrid>
                <a:gridCol w="687091">
                  <a:extLst>
                    <a:ext uri="{9D8B030D-6E8A-4147-A177-3AD203B41FA5}">
                      <a16:colId xmlns:a16="http://schemas.microsoft.com/office/drawing/2014/main" val="1673593506"/>
                    </a:ext>
                  </a:extLst>
                </a:gridCol>
                <a:gridCol w="403749">
                  <a:extLst>
                    <a:ext uri="{9D8B030D-6E8A-4147-A177-3AD203B41FA5}">
                      <a16:colId xmlns:a16="http://schemas.microsoft.com/office/drawing/2014/main" val="2769390568"/>
                    </a:ext>
                  </a:extLst>
                </a:gridCol>
                <a:gridCol w="491211">
                  <a:extLst>
                    <a:ext uri="{9D8B030D-6E8A-4147-A177-3AD203B41FA5}">
                      <a16:colId xmlns:a16="http://schemas.microsoft.com/office/drawing/2014/main" val="2463664623"/>
                    </a:ext>
                  </a:extLst>
                </a:gridCol>
                <a:gridCol w="491211">
                  <a:extLst>
                    <a:ext uri="{9D8B030D-6E8A-4147-A177-3AD203B41FA5}">
                      <a16:colId xmlns:a16="http://schemas.microsoft.com/office/drawing/2014/main" val="3659814167"/>
                    </a:ext>
                  </a:extLst>
                </a:gridCol>
                <a:gridCol w="491211">
                  <a:extLst>
                    <a:ext uri="{9D8B030D-6E8A-4147-A177-3AD203B41FA5}">
                      <a16:colId xmlns:a16="http://schemas.microsoft.com/office/drawing/2014/main" val="1872454044"/>
                    </a:ext>
                  </a:extLst>
                </a:gridCol>
                <a:gridCol w="491211">
                  <a:extLst>
                    <a:ext uri="{9D8B030D-6E8A-4147-A177-3AD203B41FA5}">
                      <a16:colId xmlns:a16="http://schemas.microsoft.com/office/drawing/2014/main" val="2982482203"/>
                    </a:ext>
                  </a:extLst>
                </a:gridCol>
                <a:gridCol w="491211">
                  <a:extLst>
                    <a:ext uri="{9D8B030D-6E8A-4147-A177-3AD203B41FA5}">
                      <a16:colId xmlns:a16="http://schemas.microsoft.com/office/drawing/2014/main" val="3568612458"/>
                    </a:ext>
                  </a:extLst>
                </a:gridCol>
                <a:gridCol w="491211">
                  <a:extLst>
                    <a:ext uri="{9D8B030D-6E8A-4147-A177-3AD203B41FA5}">
                      <a16:colId xmlns:a16="http://schemas.microsoft.com/office/drawing/2014/main" val="1178241010"/>
                    </a:ext>
                  </a:extLst>
                </a:gridCol>
                <a:gridCol w="491211">
                  <a:extLst>
                    <a:ext uri="{9D8B030D-6E8A-4147-A177-3AD203B41FA5}">
                      <a16:colId xmlns:a16="http://schemas.microsoft.com/office/drawing/2014/main" val="3521507333"/>
                    </a:ext>
                  </a:extLst>
                </a:gridCol>
                <a:gridCol w="491211">
                  <a:extLst>
                    <a:ext uri="{9D8B030D-6E8A-4147-A177-3AD203B41FA5}">
                      <a16:colId xmlns:a16="http://schemas.microsoft.com/office/drawing/2014/main" val="3662106205"/>
                    </a:ext>
                  </a:extLst>
                </a:gridCol>
                <a:gridCol w="491211">
                  <a:extLst>
                    <a:ext uri="{9D8B030D-6E8A-4147-A177-3AD203B41FA5}">
                      <a16:colId xmlns:a16="http://schemas.microsoft.com/office/drawing/2014/main" val="4164611794"/>
                    </a:ext>
                  </a:extLst>
                </a:gridCol>
                <a:gridCol w="491211">
                  <a:extLst>
                    <a:ext uri="{9D8B030D-6E8A-4147-A177-3AD203B41FA5}">
                      <a16:colId xmlns:a16="http://schemas.microsoft.com/office/drawing/2014/main" val="730969179"/>
                    </a:ext>
                  </a:extLst>
                </a:gridCol>
                <a:gridCol w="491211">
                  <a:extLst>
                    <a:ext uri="{9D8B030D-6E8A-4147-A177-3AD203B41FA5}">
                      <a16:colId xmlns:a16="http://schemas.microsoft.com/office/drawing/2014/main" val="1533805105"/>
                    </a:ext>
                  </a:extLst>
                </a:gridCol>
                <a:gridCol w="491211">
                  <a:extLst>
                    <a:ext uri="{9D8B030D-6E8A-4147-A177-3AD203B41FA5}">
                      <a16:colId xmlns:a16="http://schemas.microsoft.com/office/drawing/2014/main" val="4012200507"/>
                    </a:ext>
                  </a:extLst>
                </a:gridCol>
              </a:tblGrid>
              <a:tr h="419754">
                <a:tc>
                  <a:txBody>
                    <a:bodyPr/>
                    <a:lstStyle/>
                    <a:p>
                      <a:endParaRPr kumimoji="1" lang="ja-JP" altLang="en-US" sz="700" dirty="0">
                        <a:latin typeface="+mj-ea"/>
                        <a:ea typeface="+mj-ea"/>
                      </a:endParaRPr>
                    </a:p>
                  </a:txBody>
                  <a:tcPr anchor="ctr"/>
                </a:tc>
                <a:tc>
                  <a:txBody>
                    <a:bodyPr/>
                    <a:lstStyle/>
                    <a:p>
                      <a:pPr algn="ctr"/>
                      <a:endParaRPr kumimoji="1" lang="ja-JP" altLang="en-US" sz="700" dirty="0">
                        <a:latin typeface="+mj-ea"/>
                        <a:ea typeface="+mj-ea"/>
                      </a:endParaRPr>
                    </a:p>
                  </a:txBody>
                  <a:tcPr anchor="ctr"/>
                </a:tc>
                <a:tc>
                  <a:txBody>
                    <a:bodyPr/>
                    <a:lstStyle/>
                    <a:p>
                      <a:pPr algn="ctr"/>
                      <a:r>
                        <a:rPr kumimoji="1" lang="en-US" altLang="ja-JP" sz="700" dirty="0"/>
                        <a:t>0</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1</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2</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3</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4</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5</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6</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7</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8</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9</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10</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11</a:t>
                      </a:r>
                      <a:r>
                        <a:rPr kumimoji="1" lang="ja-JP" altLang="en-US" sz="700" dirty="0"/>
                        <a:t>日目</a:t>
                      </a:r>
                      <a:endParaRPr kumimoji="1" lang="ja-JP" altLang="en-US" sz="700" dirty="0">
                        <a:latin typeface="+mj-ea"/>
                        <a:ea typeface="+mj-ea"/>
                      </a:endParaRPr>
                    </a:p>
                  </a:txBody>
                  <a:tcPr anchor="ctr"/>
                </a:tc>
                <a:extLst>
                  <a:ext uri="{0D108BD9-81ED-4DB2-BD59-A6C34878D82A}">
                    <a16:rowId xmlns:a16="http://schemas.microsoft.com/office/drawing/2014/main" val="524743507"/>
                  </a:ext>
                </a:extLst>
              </a:tr>
              <a:tr h="437333">
                <a:tc rowSpan="3">
                  <a:txBody>
                    <a:bodyPr/>
                    <a:lstStyle/>
                    <a:p>
                      <a:r>
                        <a:rPr kumimoji="1" lang="ja-JP" altLang="en-US" sz="700" dirty="0"/>
                        <a:t>自宅療養者</a:t>
                      </a:r>
                      <a:endParaRPr kumimoji="1" lang="ja-JP" altLang="en-US" sz="700" dirty="0">
                        <a:latin typeface="+mj-ea"/>
                        <a:ea typeface="+mj-ea"/>
                      </a:endParaRPr>
                    </a:p>
                  </a:txBody>
                  <a:tcPr anchor="ctr"/>
                </a:tc>
                <a:tc>
                  <a:txBody>
                    <a:bodyPr/>
                    <a:lstStyle/>
                    <a:p>
                      <a:pPr algn="ctr"/>
                      <a:r>
                        <a:rPr kumimoji="1" lang="ja-JP" altLang="en-US" sz="700" dirty="0"/>
                        <a:t>症状</a:t>
                      </a:r>
                      <a:endParaRPr kumimoji="1" lang="en-US" altLang="ja-JP" sz="700" dirty="0"/>
                    </a:p>
                    <a:p>
                      <a:pPr algn="ctr"/>
                      <a:r>
                        <a:rPr kumimoji="1" lang="ja-JP" altLang="en-US" sz="700" dirty="0"/>
                        <a:t>あり</a:t>
                      </a:r>
                      <a:endParaRPr kumimoji="1" lang="ja-JP" altLang="en-US" sz="700" dirty="0">
                        <a:latin typeface="+mj-ea"/>
                        <a:ea typeface="+mj-ea"/>
                      </a:endParaRPr>
                    </a:p>
                  </a:txBody>
                  <a:tcPr anchor="ctr"/>
                </a:tc>
                <a:tc>
                  <a:txBody>
                    <a:bodyPr/>
                    <a:lstStyle/>
                    <a:p>
                      <a:pPr algn="ctr"/>
                      <a:r>
                        <a:rPr kumimoji="1" lang="ja-JP" altLang="en-US" sz="700" dirty="0"/>
                        <a:t>発症日</a:t>
                      </a:r>
                      <a:endParaRPr kumimoji="1" lang="ja-JP" altLang="en-US" sz="700" dirty="0">
                        <a:latin typeface="+mj-ea"/>
                        <a:ea typeface="+mj-ea"/>
                      </a:endParaRPr>
                    </a:p>
                  </a:txBody>
                  <a:tcPr anchor="ctr"/>
                </a:tc>
                <a:tc gridSpan="7">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a:txBody>
                    <a:bodyPr/>
                    <a:lstStyle/>
                    <a:p>
                      <a:pPr algn="ctr"/>
                      <a:r>
                        <a:rPr kumimoji="1" lang="ja-JP" altLang="en-US" sz="700" kern="1200" dirty="0">
                          <a:solidFill>
                            <a:schemeClr val="bg1"/>
                          </a:solidFill>
                        </a:rPr>
                        <a:t>療養</a:t>
                      </a:r>
                      <a:endParaRPr kumimoji="1" lang="en-US" altLang="ja-JP" sz="700" kern="1200" dirty="0">
                        <a:solidFill>
                          <a:schemeClr val="bg1"/>
                        </a:solidFill>
                      </a:endParaRPr>
                    </a:p>
                    <a:p>
                      <a:pPr algn="ctr"/>
                      <a:r>
                        <a:rPr kumimoji="1" lang="ja-JP" altLang="en-US" sz="700" kern="1200" dirty="0">
                          <a:solidFill>
                            <a:schemeClr val="bg1"/>
                          </a:solidFill>
                        </a:rPr>
                        <a:t>解除</a:t>
                      </a:r>
                      <a:endParaRPr kumimoji="1" lang="ja-JP" altLang="en-US" sz="700" kern="1200" dirty="0">
                        <a:solidFill>
                          <a:schemeClr val="bg1"/>
                        </a:solidFill>
                        <a:latin typeface="+mj-ea"/>
                        <a:ea typeface="+mn-ea"/>
                        <a:cs typeface="+mn-cs"/>
                      </a:endParaRPr>
                    </a:p>
                  </a:txBody>
                  <a:tcPr anchor="ctr">
                    <a:solidFill>
                      <a:schemeClr val="bg1">
                        <a:lumMod val="50000"/>
                      </a:schemeClr>
                    </a:solidFill>
                  </a:tcPr>
                </a:tc>
                <a:tc gridSpan="2">
                  <a:txBody>
                    <a:bodyPr/>
                    <a:lstStyle/>
                    <a:p>
                      <a:pPr algn="ctr"/>
                      <a:r>
                        <a:rPr kumimoji="1" lang="ja-JP" altLang="en-US" sz="700" dirty="0"/>
                        <a:t>感染予防</a:t>
                      </a: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a:txBody>
                    <a:bodyPr/>
                    <a:lstStyle/>
                    <a:p>
                      <a:pPr algn="ctr"/>
                      <a:endParaRPr kumimoji="1" lang="ja-JP" altLang="en-US" sz="700" dirty="0">
                        <a:latin typeface="+mj-ea"/>
                        <a:ea typeface="+mj-ea"/>
                      </a:endParaRPr>
                    </a:p>
                  </a:txBody>
                  <a:tcPr anchor="ctr"/>
                </a:tc>
                <a:extLst>
                  <a:ext uri="{0D108BD9-81ED-4DB2-BD59-A6C34878D82A}">
                    <a16:rowId xmlns:a16="http://schemas.microsoft.com/office/drawing/2014/main" val="3242285399"/>
                  </a:ext>
                </a:extLst>
              </a:tr>
              <a:tr h="419754">
                <a:tc vMerge="1">
                  <a:txBody>
                    <a:bodyPr/>
                    <a:lstStyle/>
                    <a:p>
                      <a:endParaRPr kumimoji="1" lang="ja-JP" altLang="en-US" sz="1000"/>
                    </a:p>
                  </a:txBody>
                  <a:tcPr anchor="ctr"/>
                </a:tc>
                <a:tc rowSpan="2">
                  <a:txBody>
                    <a:bodyPr/>
                    <a:lstStyle/>
                    <a:p>
                      <a:pPr algn="ctr"/>
                      <a:r>
                        <a:rPr kumimoji="1" lang="ja-JP" altLang="en-US" sz="700" dirty="0"/>
                        <a:t>症状</a:t>
                      </a:r>
                      <a:endParaRPr kumimoji="1" lang="en-US" altLang="ja-JP" sz="700" dirty="0"/>
                    </a:p>
                    <a:p>
                      <a:pPr algn="ctr"/>
                      <a:r>
                        <a:rPr kumimoji="1" lang="ja-JP" altLang="en-US" sz="700" dirty="0"/>
                        <a:t>なし</a:t>
                      </a:r>
                      <a:endParaRPr kumimoji="1" lang="ja-JP" altLang="en-US" sz="700" dirty="0">
                        <a:latin typeface="+mj-ea"/>
                        <a:ea typeface="+mj-ea"/>
                      </a:endParaRPr>
                    </a:p>
                  </a:txBody>
                  <a:tcPr anchor="ctr"/>
                </a:tc>
                <a:tc rowSpan="2">
                  <a:txBody>
                    <a:bodyPr/>
                    <a:lstStyle/>
                    <a:p>
                      <a:pPr algn="ctr"/>
                      <a:r>
                        <a:rPr kumimoji="1" lang="ja-JP" altLang="en-US" sz="700" dirty="0"/>
                        <a:t>検体</a:t>
                      </a:r>
                      <a:endParaRPr kumimoji="1" lang="en-US" altLang="ja-JP" sz="700" dirty="0"/>
                    </a:p>
                    <a:p>
                      <a:pPr algn="ctr"/>
                      <a:r>
                        <a:rPr kumimoji="1" lang="ja-JP" altLang="en-US" sz="700" dirty="0"/>
                        <a:t>採取日</a:t>
                      </a:r>
                      <a:endParaRPr kumimoji="1" lang="ja-JP" altLang="en-US" sz="700" dirty="0">
                        <a:latin typeface="+mj-ea"/>
                        <a:ea typeface="+mj-ea"/>
                      </a:endParaRPr>
                    </a:p>
                  </a:txBody>
                  <a:tcPr anchor="ctr"/>
                </a:tc>
                <a:tc gridSpan="7">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a:txBody>
                    <a:bodyPr/>
                    <a:lstStyle/>
                    <a:p>
                      <a:pPr algn="ctr"/>
                      <a:r>
                        <a:rPr kumimoji="1" lang="ja-JP" altLang="en-US" sz="700" kern="1200" dirty="0">
                          <a:solidFill>
                            <a:schemeClr val="bg1"/>
                          </a:solidFill>
                        </a:rPr>
                        <a:t>療養</a:t>
                      </a:r>
                      <a:endParaRPr kumimoji="1" lang="en-US" altLang="ja-JP" sz="700" kern="1200" dirty="0">
                        <a:solidFill>
                          <a:schemeClr val="bg1"/>
                        </a:solidFill>
                      </a:endParaRPr>
                    </a:p>
                    <a:p>
                      <a:pPr algn="ctr"/>
                      <a:r>
                        <a:rPr kumimoji="1" lang="ja-JP" altLang="en-US" sz="700" kern="1200" dirty="0">
                          <a:solidFill>
                            <a:schemeClr val="bg1"/>
                          </a:solidFill>
                        </a:rPr>
                        <a:t>解除</a:t>
                      </a:r>
                      <a:endParaRPr kumimoji="1" lang="ja-JP" altLang="en-US" sz="700" kern="1200" dirty="0">
                        <a:solidFill>
                          <a:schemeClr val="bg1"/>
                        </a:solidFill>
                        <a:latin typeface="+mj-ea"/>
                        <a:ea typeface="+mn-ea"/>
                        <a:cs typeface="+mn-cs"/>
                      </a:endParaRPr>
                    </a:p>
                  </a:txBody>
                  <a:tcPr anchor="ctr">
                    <a:solidFill>
                      <a:schemeClr val="bg1">
                        <a:lumMod val="50000"/>
                      </a:schemeClr>
                    </a:solidFill>
                  </a:tcPr>
                </a:tc>
                <a:tc gridSpan="3">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extLst>
                  <a:ext uri="{0D108BD9-81ED-4DB2-BD59-A6C34878D82A}">
                    <a16:rowId xmlns:a16="http://schemas.microsoft.com/office/drawing/2014/main" val="2500537848"/>
                  </a:ext>
                </a:extLst>
              </a:tr>
              <a:tr h="419754">
                <a:tc vMerge="1">
                  <a:txBody>
                    <a:bodyPr/>
                    <a:lstStyle/>
                    <a:p>
                      <a:endParaRPr kumimoji="1" lang="ja-JP" altLang="en-US" sz="1000" dirty="0"/>
                    </a:p>
                  </a:txBody>
                  <a:tcPr anchor="ctr"/>
                </a:tc>
                <a:tc vMerge="1">
                  <a:txBody>
                    <a:bodyPr/>
                    <a:lstStyle/>
                    <a:p>
                      <a:endParaRPr kumimoji="1" lang="ja-JP" altLang="en-US" sz="1000" dirty="0"/>
                    </a:p>
                  </a:txBody>
                  <a:tcPr anchor="ctr"/>
                </a:tc>
                <a:tc vMerge="1">
                  <a:txBody>
                    <a:bodyPr/>
                    <a:lstStyle/>
                    <a:p>
                      <a:pPr algn="ctr"/>
                      <a:endParaRPr kumimoji="1" lang="ja-JP" altLang="en-US" sz="700" dirty="0"/>
                    </a:p>
                  </a:txBody>
                  <a:tcPr anchor="ctr"/>
                </a:tc>
                <a:tc gridSpan="4">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a:latin typeface="+mj-ea"/>
                        <a:ea typeface="+mj-ea"/>
                      </a:endParaRPr>
                    </a:p>
                  </a:txBody>
                  <a:tcPr anchor="ctr"/>
                </a:tc>
                <a:tc hMerge="1">
                  <a:txBody>
                    <a:bodyPr/>
                    <a:lstStyle/>
                    <a:p>
                      <a:pPr algn="ctr"/>
                      <a:endParaRPr kumimoji="1" lang="ja-JP" altLang="en-US" sz="700">
                        <a:latin typeface="+mj-ea"/>
                        <a:ea typeface="+mj-ea"/>
                      </a:endParaRPr>
                    </a:p>
                  </a:txBody>
                  <a:tcPr anchor="ctr"/>
                </a:tc>
                <a:tc hMerge="1">
                  <a:txBody>
                    <a:bodyPr/>
                    <a:lstStyle/>
                    <a:p>
                      <a:pPr algn="ctr"/>
                      <a:endParaRPr kumimoji="1" lang="ja-JP" altLang="en-US" sz="700" dirty="0">
                        <a:latin typeface="+mj-ea"/>
                        <a:ea typeface="+mj-ea"/>
                      </a:endParaRPr>
                    </a:p>
                  </a:txBody>
                  <a:tcPr anchor="ctr"/>
                </a:tc>
                <a:tc>
                  <a:txBody>
                    <a:bodyPr/>
                    <a:lstStyle/>
                    <a:p>
                      <a:pPr algn="ctr"/>
                      <a:r>
                        <a:rPr kumimoji="1" lang="ja-JP" altLang="en-US" sz="700" dirty="0"/>
                        <a:t>抗原</a:t>
                      </a:r>
                      <a:br>
                        <a:rPr kumimoji="1" lang="en-US" altLang="ja-JP" sz="700" dirty="0"/>
                      </a:br>
                      <a:r>
                        <a:rPr kumimoji="1" lang="ja-JP" altLang="en-US" sz="700" dirty="0"/>
                        <a:t>検査</a:t>
                      </a:r>
                      <a:br>
                        <a:rPr kumimoji="1" lang="en-US" altLang="ja-JP" sz="700" dirty="0"/>
                      </a:br>
                      <a:r>
                        <a:rPr kumimoji="1" lang="ja-JP" altLang="en-US" sz="700" b="1" dirty="0"/>
                        <a:t>陰性</a:t>
                      </a:r>
                      <a:endParaRPr kumimoji="1" lang="ja-JP" altLang="en-US" sz="700" b="1" dirty="0">
                        <a:latin typeface="+mj-ea"/>
                        <a:ea typeface="+mj-ea"/>
                      </a:endParaRPr>
                    </a:p>
                  </a:txBody>
                  <a:tcPr anchor="ctr"/>
                </a:tc>
                <a:tc>
                  <a:txBody>
                    <a:bodyPr/>
                    <a:lstStyle/>
                    <a:p>
                      <a:pPr algn="ctr"/>
                      <a:r>
                        <a:rPr kumimoji="1" lang="ja-JP" altLang="en-US" sz="700" dirty="0">
                          <a:solidFill>
                            <a:schemeClr val="bg1"/>
                          </a:solidFill>
                        </a:rPr>
                        <a:t>療養</a:t>
                      </a:r>
                      <a:endParaRPr kumimoji="1" lang="en-US" altLang="ja-JP" sz="700" dirty="0">
                        <a:solidFill>
                          <a:schemeClr val="bg1"/>
                        </a:solidFill>
                      </a:endParaRPr>
                    </a:p>
                    <a:p>
                      <a:pPr algn="ctr"/>
                      <a:r>
                        <a:rPr kumimoji="1" lang="ja-JP" altLang="en-US" sz="700" dirty="0">
                          <a:solidFill>
                            <a:schemeClr val="bg1"/>
                          </a:solidFill>
                        </a:rPr>
                        <a:t>解除</a:t>
                      </a:r>
                      <a:endParaRPr kumimoji="1" lang="ja-JP" altLang="en-US" sz="700" dirty="0">
                        <a:solidFill>
                          <a:schemeClr val="bg1"/>
                        </a:solidFill>
                        <a:latin typeface="+mj-ea"/>
                        <a:ea typeface="+mj-ea"/>
                      </a:endParaRPr>
                    </a:p>
                  </a:txBody>
                  <a:tcPr anchor="ctr">
                    <a:solidFill>
                      <a:schemeClr val="bg1">
                        <a:lumMod val="50000"/>
                      </a:schemeClr>
                    </a:solidFill>
                  </a:tcPr>
                </a:tc>
                <a:tc>
                  <a:txBody>
                    <a:bodyPr/>
                    <a:lstStyle/>
                    <a:p>
                      <a:pPr algn="ctr"/>
                      <a:r>
                        <a:rPr kumimoji="1" lang="ja-JP" altLang="en-US" sz="700" dirty="0"/>
                        <a:t>感染</a:t>
                      </a:r>
                      <a:endParaRPr kumimoji="1" lang="en-US" altLang="ja-JP" sz="700" dirty="0"/>
                    </a:p>
                    <a:p>
                      <a:pPr algn="ctr"/>
                      <a:r>
                        <a:rPr kumimoji="1" lang="ja-JP" altLang="en-US" sz="700" dirty="0"/>
                        <a:t>予防</a:t>
                      </a:r>
                      <a:endParaRPr kumimoji="1" lang="ja-JP" altLang="en-US" sz="700" dirty="0">
                        <a:latin typeface="+mj-ea"/>
                        <a:ea typeface="+mj-ea"/>
                      </a:endParaRPr>
                    </a:p>
                  </a:txBody>
                  <a:tcPr anchor="ctr"/>
                </a:tc>
                <a:tc gridSpan="4">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extLst>
                  <a:ext uri="{0D108BD9-81ED-4DB2-BD59-A6C34878D82A}">
                    <a16:rowId xmlns:a16="http://schemas.microsoft.com/office/drawing/2014/main" val="1005875862"/>
                  </a:ext>
                </a:extLst>
              </a:tr>
            </a:tbl>
          </a:graphicData>
        </a:graphic>
      </p:graphicFrame>
      <p:sp>
        <p:nvSpPr>
          <p:cNvPr id="14" name="フリーフォーム: 図形 13">
            <a:extLst>
              <a:ext uri="{FF2B5EF4-FFF2-40B4-BE49-F238E27FC236}">
                <a16:creationId xmlns:a16="http://schemas.microsoft.com/office/drawing/2014/main" id="{A908A9B3-BF44-4455-BFC0-C07A817A4B4F}"/>
              </a:ext>
            </a:extLst>
          </p:cNvPr>
          <p:cNvSpPr/>
          <p:nvPr/>
        </p:nvSpPr>
        <p:spPr>
          <a:xfrm rot="5400000">
            <a:off x="3491218" y="4630004"/>
            <a:ext cx="316144" cy="3421037"/>
          </a:xfrm>
          <a:custGeom>
            <a:avLst/>
            <a:gdLst>
              <a:gd name="connsiteX0" fmla="*/ 0 w 316144"/>
              <a:gd name="connsiteY0" fmla="*/ 205484 h 3441843"/>
              <a:gd name="connsiteX1" fmla="*/ 158072 w 316144"/>
              <a:gd name="connsiteY1" fmla="*/ 0 h 3441843"/>
              <a:gd name="connsiteX2" fmla="*/ 316144 w 316144"/>
              <a:gd name="connsiteY2" fmla="*/ 205484 h 3441843"/>
              <a:gd name="connsiteX3" fmla="*/ 266790 w 316144"/>
              <a:gd name="connsiteY3" fmla="*/ 205484 h 3441843"/>
              <a:gd name="connsiteX4" fmla="*/ 266790 w 316144"/>
              <a:gd name="connsiteY4" fmla="*/ 3441843 h 3441843"/>
              <a:gd name="connsiteX5" fmla="*/ 35014 w 316144"/>
              <a:gd name="connsiteY5" fmla="*/ 3441843 h 3441843"/>
              <a:gd name="connsiteX6" fmla="*/ 35014 w 316144"/>
              <a:gd name="connsiteY6" fmla="*/ 205484 h 3441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144" h="3441843">
                <a:moveTo>
                  <a:pt x="0" y="205484"/>
                </a:moveTo>
                <a:lnTo>
                  <a:pt x="158072" y="0"/>
                </a:lnTo>
                <a:lnTo>
                  <a:pt x="316144" y="205484"/>
                </a:lnTo>
                <a:lnTo>
                  <a:pt x="266790" y="205484"/>
                </a:lnTo>
                <a:lnTo>
                  <a:pt x="266790" y="3441843"/>
                </a:lnTo>
                <a:lnTo>
                  <a:pt x="35014" y="3441843"/>
                </a:lnTo>
                <a:lnTo>
                  <a:pt x="35014" y="205484"/>
                </a:lnTo>
                <a:close/>
              </a:path>
            </a:pathLst>
          </a:cu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endParaRPr kumimoji="1" lang="ja-JP" altLang="en-US" sz="600" dirty="0"/>
          </a:p>
        </p:txBody>
      </p:sp>
      <p:sp>
        <p:nvSpPr>
          <p:cNvPr id="15" name="フリーフォーム: 図形 14">
            <a:extLst>
              <a:ext uri="{FF2B5EF4-FFF2-40B4-BE49-F238E27FC236}">
                <a16:creationId xmlns:a16="http://schemas.microsoft.com/office/drawing/2014/main" id="{7FCCE8D6-AA1C-4985-A08B-3328C1CD12E5}"/>
              </a:ext>
            </a:extLst>
          </p:cNvPr>
          <p:cNvSpPr/>
          <p:nvPr/>
        </p:nvSpPr>
        <p:spPr>
          <a:xfrm rot="5400000">
            <a:off x="3491219" y="5034140"/>
            <a:ext cx="316144" cy="3421036"/>
          </a:xfrm>
          <a:custGeom>
            <a:avLst/>
            <a:gdLst>
              <a:gd name="connsiteX0" fmla="*/ 0 w 316144"/>
              <a:gd name="connsiteY0" fmla="*/ 205484 h 3441843"/>
              <a:gd name="connsiteX1" fmla="*/ 158072 w 316144"/>
              <a:gd name="connsiteY1" fmla="*/ 0 h 3441843"/>
              <a:gd name="connsiteX2" fmla="*/ 316144 w 316144"/>
              <a:gd name="connsiteY2" fmla="*/ 205484 h 3441843"/>
              <a:gd name="connsiteX3" fmla="*/ 266790 w 316144"/>
              <a:gd name="connsiteY3" fmla="*/ 205484 h 3441843"/>
              <a:gd name="connsiteX4" fmla="*/ 266790 w 316144"/>
              <a:gd name="connsiteY4" fmla="*/ 3441843 h 3441843"/>
              <a:gd name="connsiteX5" fmla="*/ 35014 w 316144"/>
              <a:gd name="connsiteY5" fmla="*/ 3441843 h 3441843"/>
              <a:gd name="connsiteX6" fmla="*/ 35014 w 316144"/>
              <a:gd name="connsiteY6" fmla="*/ 205484 h 3441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144" h="3441843">
                <a:moveTo>
                  <a:pt x="0" y="205484"/>
                </a:moveTo>
                <a:lnTo>
                  <a:pt x="158072" y="0"/>
                </a:lnTo>
                <a:lnTo>
                  <a:pt x="316144" y="205484"/>
                </a:lnTo>
                <a:lnTo>
                  <a:pt x="266790" y="205484"/>
                </a:lnTo>
                <a:lnTo>
                  <a:pt x="266790" y="3441843"/>
                </a:lnTo>
                <a:lnTo>
                  <a:pt x="35014" y="3441843"/>
                </a:lnTo>
                <a:lnTo>
                  <a:pt x="35014" y="205484"/>
                </a:lnTo>
                <a:close/>
              </a:path>
            </a:pathLst>
          </a:cu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6" name="フリーフォーム: 図形 15">
            <a:extLst>
              <a:ext uri="{FF2B5EF4-FFF2-40B4-BE49-F238E27FC236}">
                <a16:creationId xmlns:a16="http://schemas.microsoft.com/office/drawing/2014/main" id="{5D5DFC96-C10A-4DCB-96D5-E6EEA545C820}"/>
              </a:ext>
            </a:extLst>
          </p:cNvPr>
          <p:cNvSpPr/>
          <p:nvPr/>
        </p:nvSpPr>
        <p:spPr>
          <a:xfrm rot="5400000">
            <a:off x="2756220" y="6201938"/>
            <a:ext cx="316144" cy="1951037"/>
          </a:xfrm>
          <a:custGeom>
            <a:avLst/>
            <a:gdLst>
              <a:gd name="connsiteX0" fmla="*/ 0 w 316144"/>
              <a:gd name="connsiteY0" fmla="*/ 205484 h 3441843"/>
              <a:gd name="connsiteX1" fmla="*/ 158072 w 316144"/>
              <a:gd name="connsiteY1" fmla="*/ 0 h 3441843"/>
              <a:gd name="connsiteX2" fmla="*/ 316144 w 316144"/>
              <a:gd name="connsiteY2" fmla="*/ 205484 h 3441843"/>
              <a:gd name="connsiteX3" fmla="*/ 266790 w 316144"/>
              <a:gd name="connsiteY3" fmla="*/ 205484 h 3441843"/>
              <a:gd name="connsiteX4" fmla="*/ 266790 w 316144"/>
              <a:gd name="connsiteY4" fmla="*/ 3441843 h 3441843"/>
              <a:gd name="connsiteX5" fmla="*/ 35014 w 316144"/>
              <a:gd name="connsiteY5" fmla="*/ 3441843 h 3441843"/>
              <a:gd name="connsiteX6" fmla="*/ 35014 w 316144"/>
              <a:gd name="connsiteY6" fmla="*/ 205484 h 3441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144" h="3441843">
                <a:moveTo>
                  <a:pt x="0" y="205484"/>
                </a:moveTo>
                <a:lnTo>
                  <a:pt x="158072" y="0"/>
                </a:lnTo>
                <a:lnTo>
                  <a:pt x="316144" y="205484"/>
                </a:lnTo>
                <a:lnTo>
                  <a:pt x="266790" y="205484"/>
                </a:lnTo>
                <a:lnTo>
                  <a:pt x="266790" y="3441843"/>
                </a:lnTo>
                <a:lnTo>
                  <a:pt x="35014" y="3441843"/>
                </a:lnTo>
                <a:lnTo>
                  <a:pt x="35014" y="205484"/>
                </a:lnTo>
                <a:close/>
              </a:path>
            </a:pathLst>
          </a:cu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7" name="テキスト ボックス 16">
            <a:extLst>
              <a:ext uri="{FF2B5EF4-FFF2-40B4-BE49-F238E27FC236}">
                <a16:creationId xmlns:a16="http://schemas.microsoft.com/office/drawing/2014/main" id="{769CD362-7671-4138-8486-2B3B7A7FF6A2}"/>
              </a:ext>
            </a:extLst>
          </p:cNvPr>
          <p:cNvSpPr txBox="1"/>
          <p:nvPr/>
        </p:nvSpPr>
        <p:spPr>
          <a:xfrm>
            <a:off x="1917964" y="6245520"/>
            <a:ext cx="2544286" cy="215444"/>
          </a:xfrm>
          <a:prstGeom prst="rect">
            <a:avLst/>
          </a:prstGeom>
          <a:noFill/>
        </p:spPr>
        <p:txBody>
          <a:bodyPr wrap="none" rtlCol="0">
            <a:spAutoFit/>
          </a:bodyPr>
          <a:lstStyle/>
          <a:p>
            <a:r>
              <a:rPr kumimoji="1" lang="ja-JP" altLang="en-US" sz="800" dirty="0">
                <a:latin typeface="+mj-ea"/>
                <a:ea typeface="+mj-ea"/>
              </a:rPr>
              <a:t>不要不急の外出自粛（発症日を</a:t>
            </a:r>
            <a:r>
              <a:rPr kumimoji="1" lang="en-US" altLang="ja-JP" sz="800" dirty="0">
                <a:latin typeface="+mj-ea"/>
                <a:ea typeface="+mj-ea"/>
              </a:rPr>
              <a:t>0</a:t>
            </a:r>
            <a:r>
              <a:rPr kumimoji="1" lang="ja-JP" altLang="en-US" sz="800" dirty="0">
                <a:latin typeface="+mj-ea"/>
                <a:ea typeface="+mj-ea"/>
              </a:rPr>
              <a:t>日目として</a:t>
            </a:r>
            <a:r>
              <a:rPr kumimoji="1" lang="en-US" altLang="ja-JP" sz="800" dirty="0">
                <a:latin typeface="+mj-ea"/>
                <a:ea typeface="+mj-ea"/>
              </a:rPr>
              <a:t>7</a:t>
            </a:r>
            <a:r>
              <a:rPr kumimoji="1" lang="ja-JP" altLang="en-US" sz="800" dirty="0">
                <a:latin typeface="+mj-ea"/>
                <a:ea typeface="+mj-ea"/>
              </a:rPr>
              <a:t>日間）</a:t>
            </a:r>
          </a:p>
        </p:txBody>
      </p:sp>
      <p:sp>
        <p:nvSpPr>
          <p:cNvPr id="18" name="テキスト ボックス 17">
            <a:extLst>
              <a:ext uri="{FF2B5EF4-FFF2-40B4-BE49-F238E27FC236}">
                <a16:creationId xmlns:a16="http://schemas.microsoft.com/office/drawing/2014/main" id="{09F8FB92-EAD8-4DFB-88D3-FC418D3FDF85}"/>
              </a:ext>
            </a:extLst>
          </p:cNvPr>
          <p:cNvSpPr txBox="1"/>
          <p:nvPr/>
        </p:nvSpPr>
        <p:spPr>
          <a:xfrm>
            <a:off x="1917964" y="6632452"/>
            <a:ext cx="2544286" cy="215444"/>
          </a:xfrm>
          <a:prstGeom prst="rect">
            <a:avLst/>
          </a:prstGeom>
          <a:noFill/>
        </p:spPr>
        <p:txBody>
          <a:bodyPr wrap="none" rtlCol="0">
            <a:spAutoFit/>
          </a:bodyPr>
          <a:lstStyle/>
          <a:p>
            <a:r>
              <a:rPr kumimoji="1" lang="ja-JP" altLang="en-US" sz="800" dirty="0">
                <a:latin typeface="+mj-ea"/>
                <a:ea typeface="+mj-ea"/>
              </a:rPr>
              <a:t>不要不急の外出自粛（発症日を</a:t>
            </a:r>
            <a:r>
              <a:rPr kumimoji="1" lang="en-US" altLang="ja-JP" sz="800" dirty="0">
                <a:latin typeface="+mj-ea"/>
                <a:ea typeface="+mj-ea"/>
              </a:rPr>
              <a:t>0</a:t>
            </a:r>
            <a:r>
              <a:rPr kumimoji="1" lang="ja-JP" altLang="en-US" sz="800" dirty="0">
                <a:latin typeface="+mj-ea"/>
                <a:ea typeface="+mj-ea"/>
              </a:rPr>
              <a:t>日目として</a:t>
            </a:r>
            <a:r>
              <a:rPr kumimoji="1" lang="en-US" altLang="ja-JP" sz="800" dirty="0">
                <a:latin typeface="+mj-ea"/>
                <a:ea typeface="+mj-ea"/>
              </a:rPr>
              <a:t>7</a:t>
            </a:r>
            <a:r>
              <a:rPr kumimoji="1" lang="ja-JP" altLang="en-US" sz="800" dirty="0">
                <a:latin typeface="+mj-ea"/>
                <a:ea typeface="+mj-ea"/>
              </a:rPr>
              <a:t>日間）</a:t>
            </a:r>
          </a:p>
        </p:txBody>
      </p:sp>
      <p:sp>
        <p:nvSpPr>
          <p:cNvPr id="19" name="テキスト ボックス 18">
            <a:extLst>
              <a:ext uri="{FF2B5EF4-FFF2-40B4-BE49-F238E27FC236}">
                <a16:creationId xmlns:a16="http://schemas.microsoft.com/office/drawing/2014/main" id="{FD3D9B9C-244F-40FA-AF2D-A19527DB30AB}"/>
              </a:ext>
            </a:extLst>
          </p:cNvPr>
          <p:cNvSpPr txBox="1"/>
          <p:nvPr/>
        </p:nvSpPr>
        <p:spPr>
          <a:xfrm>
            <a:off x="1938771" y="7069734"/>
            <a:ext cx="1107996" cy="215444"/>
          </a:xfrm>
          <a:prstGeom prst="rect">
            <a:avLst/>
          </a:prstGeom>
          <a:noFill/>
        </p:spPr>
        <p:txBody>
          <a:bodyPr wrap="none" rtlCol="0">
            <a:spAutoFit/>
          </a:bodyPr>
          <a:lstStyle/>
          <a:p>
            <a:r>
              <a:rPr kumimoji="1" lang="ja-JP" altLang="en-US" sz="800" dirty="0">
                <a:latin typeface="+mj-ea"/>
                <a:ea typeface="+mj-ea"/>
              </a:rPr>
              <a:t>不要不急の外出自粛</a:t>
            </a:r>
          </a:p>
        </p:txBody>
      </p:sp>
      <p:cxnSp>
        <p:nvCxnSpPr>
          <p:cNvPr id="20" name="直線矢印コネクタ 19">
            <a:extLst>
              <a:ext uri="{FF2B5EF4-FFF2-40B4-BE49-F238E27FC236}">
                <a16:creationId xmlns:a16="http://schemas.microsoft.com/office/drawing/2014/main" id="{7A703CFE-2041-444D-A5E4-D336D89396F1}"/>
              </a:ext>
            </a:extLst>
          </p:cNvPr>
          <p:cNvCxnSpPr>
            <a:cxnSpLocks/>
          </p:cNvCxnSpPr>
          <p:nvPr/>
        </p:nvCxnSpPr>
        <p:spPr>
          <a:xfrm>
            <a:off x="4462250" y="7296206"/>
            <a:ext cx="897559"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D457AFB4-64BF-40AD-BB69-501C84C548F0}"/>
              </a:ext>
            </a:extLst>
          </p:cNvPr>
          <p:cNvCxnSpPr>
            <a:cxnSpLocks/>
          </p:cNvCxnSpPr>
          <p:nvPr/>
        </p:nvCxnSpPr>
        <p:spPr>
          <a:xfrm>
            <a:off x="5371268" y="6467657"/>
            <a:ext cx="1424954"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CC8FCD9-3573-45CE-80D4-E59A5E029CE0}"/>
              </a:ext>
            </a:extLst>
          </p:cNvPr>
          <p:cNvSpPr txBox="1"/>
          <p:nvPr/>
        </p:nvSpPr>
        <p:spPr>
          <a:xfrm>
            <a:off x="491320" y="7495006"/>
            <a:ext cx="6696950" cy="738664"/>
          </a:xfrm>
          <a:prstGeom prst="rect">
            <a:avLst/>
          </a:prstGeom>
          <a:noFill/>
        </p:spPr>
        <p:txBody>
          <a:bodyPr wrap="square" rtlCol="0">
            <a:spAutoFit/>
          </a:bodyPr>
          <a:lstStyle/>
          <a:p>
            <a:pPr marL="171450" indent="-171450">
              <a:buFont typeface="Arial" panose="020B0604020202020204" pitchFamily="34" charset="0"/>
              <a:buChar char="•"/>
            </a:pPr>
            <a:r>
              <a:rPr lang="ja-JP" altLang="en-US" sz="1050" dirty="0"/>
              <a:t>症状なし⇒症状ありの場合は、症状が出た日を発症日（</a:t>
            </a:r>
            <a:r>
              <a:rPr lang="en-US" altLang="ja-JP" sz="1050" dirty="0"/>
              <a:t>0</a:t>
            </a:r>
            <a:r>
              <a:rPr lang="ja-JP" altLang="en-US" sz="1050" dirty="0"/>
              <a:t>日目）として</a:t>
            </a:r>
            <a:r>
              <a:rPr lang="en-US" altLang="ja-JP" sz="1050" dirty="0"/>
              <a:t>7</a:t>
            </a:r>
            <a:r>
              <a:rPr lang="ja-JP" altLang="en-US" sz="1050" dirty="0"/>
              <a:t>日間の外出自粛です。</a:t>
            </a:r>
          </a:p>
          <a:p>
            <a:pPr marL="171450" indent="-171450">
              <a:buFont typeface="Arial" panose="020B0604020202020204" pitchFamily="34" charset="0"/>
              <a:buChar char="•"/>
            </a:pPr>
            <a:r>
              <a:rPr lang="ja-JP" altLang="en-US" sz="1050" dirty="0"/>
              <a:t>症状軽快から</a:t>
            </a:r>
            <a:r>
              <a:rPr lang="en-US" altLang="ja-JP" sz="1050" dirty="0"/>
              <a:t>24</a:t>
            </a:r>
            <a:r>
              <a:rPr lang="ja-JP" altLang="en-US" sz="1050" dirty="0"/>
              <a:t>時間以上経過、または症状がない場合には、外出時や人と接する際は短時間とし、移動時は公共交通機関を使わないこと、外出時や人と接する際に必ずマスクを着用するなど自主的な感染予防行動を徹底することを前提に、食料品等の買い出しなど必要最小限の外出を行うことは差し支えありません。</a:t>
            </a:r>
          </a:p>
        </p:txBody>
      </p:sp>
      <p:sp>
        <p:nvSpPr>
          <p:cNvPr id="23" name="正方形/長方形 22">
            <a:extLst>
              <a:ext uri="{FF2B5EF4-FFF2-40B4-BE49-F238E27FC236}">
                <a16:creationId xmlns:a16="http://schemas.microsoft.com/office/drawing/2014/main" id="{0037C7D1-9AD0-4E98-A5E8-AE47AA3B892E}"/>
              </a:ext>
            </a:extLst>
          </p:cNvPr>
          <p:cNvSpPr/>
          <p:nvPr/>
        </p:nvSpPr>
        <p:spPr>
          <a:xfrm>
            <a:off x="214707" y="287867"/>
            <a:ext cx="7202093" cy="1026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a:extLst>
              <a:ext uri="{FF2B5EF4-FFF2-40B4-BE49-F238E27FC236}">
                <a16:creationId xmlns:a16="http://schemas.microsoft.com/office/drawing/2014/main" id="{1947CD19-B2B2-42FC-91B1-C0A9FF915AFA}"/>
              </a:ext>
            </a:extLst>
          </p:cNvPr>
          <p:cNvPicPr>
            <a:picLocks noChangeAspect="1"/>
          </p:cNvPicPr>
          <p:nvPr/>
        </p:nvPicPr>
        <p:blipFill>
          <a:blip r:embed="rId2"/>
          <a:stretch>
            <a:fillRect/>
          </a:stretch>
        </p:blipFill>
        <p:spPr>
          <a:xfrm>
            <a:off x="6473165" y="4578862"/>
            <a:ext cx="646114" cy="639295"/>
          </a:xfrm>
          <a:prstGeom prst="rect">
            <a:avLst/>
          </a:prstGeom>
        </p:spPr>
      </p:pic>
      <p:sp>
        <p:nvSpPr>
          <p:cNvPr id="25" name="テキスト ボックス 24">
            <a:extLst>
              <a:ext uri="{FF2B5EF4-FFF2-40B4-BE49-F238E27FC236}">
                <a16:creationId xmlns:a16="http://schemas.microsoft.com/office/drawing/2014/main" id="{4AE56116-5EE1-4CFF-86AF-314D94A72473}"/>
              </a:ext>
            </a:extLst>
          </p:cNvPr>
          <p:cNvSpPr txBox="1"/>
          <p:nvPr/>
        </p:nvSpPr>
        <p:spPr>
          <a:xfrm>
            <a:off x="3077980" y="4721614"/>
            <a:ext cx="3416320" cy="415498"/>
          </a:xfrm>
          <a:prstGeom prst="rect">
            <a:avLst/>
          </a:prstGeom>
          <a:noFill/>
        </p:spPr>
        <p:txBody>
          <a:bodyPr wrap="none" rtlCol="0">
            <a:spAutoFit/>
          </a:bodyPr>
          <a:lstStyle/>
          <a:p>
            <a:r>
              <a:rPr kumimoji="1" lang="ja-JP" altLang="en-US" sz="1050" dirty="0"/>
              <a:t>千葉県新型コロナウイルス感染症陽性者登録センター</a:t>
            </a:r>
            <a:endParaRPr kumimoji="1" lang="en-US" altLang="ja-JP" sz="1050" dirty="0"/>
          </a:p>
          <a:p>
            <a:r>
              <a:rPr kumimoji="1" lang="ja-JP" altLang="en-US" sz="1050" dirty="0"/>
              <a:t>自己検査の結果陽性となった方の登録申込について</a:t>
            </a:r>
          </a:p>
        </p:txBody>
      </p:sp>
      <p:sp>
        <p:nvSpPr>
          <p:cNvPr id="26" name="テキスト ボックス 25">
            <a:extLst>
              <a:ext uri="{FF2B5EF4-FFF2-40B4-BE49-F238E27FC236}">
                <a16:creationId xmlns:a16="http://schemas.microsoft.com/office/drawing/2014/main" id="{B316F5E3-2397-4C70-BDBF-28B8A6E5BEDC}"/>
              </a:ext>
            </a:extLst>
          </p:cNvPr>
          <p:cNvSpPr txBox="1"/>
          <p:nvPr/>
        </p:nvSpPr>
        <p:spPr>
          <a:xfrm>
            <a:off x="749120" y="948802"/>
            <a:ext cx="6562298" cy="577081"/>
          </a:xfrm>
          <a:prstGeom prst="rect">
            <a:avLst/>
          </a:prstGeom>
          <a:noFill/>
        </p:spPr>
        <p:txBody>
          <a:bodyPr wrap="square" rtlCol="0">
            <a:spAutoFit/>
          </a:bodyPr>
          <a:lstStyle/>
          <a:p>
            <a:r>
              <a:rPr kumimoji="1" lang="ja-JP" altLang="en-US" sz="1050" dirty="0">
                <a:latin typeface="+mj-ea"/>
                <a:ea typeface="+mj-ea"/>
              </a:rPr>
              <a:t>当薬局で販売している抗原検査キットは以下の商品です。</a:t>
            </a:r>
            <a:endParaRPr kumimoji="1" lang="en-US" altLang="ja-JP" sz="1050" dirty="0">
              <a:latin typeface="+mj-ea"/>
              <a:ea typeface="+mj-ea"/>
            </a:endParaRPr>
          </a:p>
          <a:p>
            <a:r>
              <a:rPr kumimoji="1" lang="ja-JP" altLang="en-US" sz="1050" dirty="0">
                <a:latin typeface="+mj-ea"/>
                <a:ea typeface="+mj-ea"/>
              </a:rPr>
              <a:t>商品名：　　　　　　　　　　　　　　　　　　　　　</a:t>
            </a:r>
            <a:endParaRPr kumimoji="1" lang="en-US" altLang="ja-JP" sz="1050" dirty="0">
              <a:latin typeface="+mj-ea"/>
              <a:ea typeface="+mj-ea"/>
            </a:endParaRPr>
          </a:p>
          <a:p>
            <a:r>
              <a:rPr kumimoji="1" lang="ja-JP" altLang="en-US" sz="1050" dirty="0">
                <a:latin typeface="+mj-ea"/>
                <a:ea typeface="+mj-ea"/>
              </a:rPr>
              <a:t>製造販売業者：　　　　　　　　　　　　</a:t>
            </a:r>
          </a:p>
        </p:txBody>
      </p:sp>
    </p:spTree>
    <p:extLst>
      <p:ext uri="{BB962C8B-B14F-4D97-AF65-F5344CB8AC3E}">
        <p14:creationId xmlns:p14="http://schemas.microsoft.com/office/powerpoint/2010/main" val="26860328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475</Words>
  <Application>Microsoft Office PowerPoint</Application>
  <PresentationFormat>ユーザー設定</PresentationFormat>
  <Paragraphs>59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Y.kobayashi</dc:creator>
  <cp:lastModifiedBy>Y.kobayashi</cp:lastModifiedBy>
  <cp:revision>2</cp:revision>
  <dcterms:created xsi:type="dcterms:W3CDTF">2022-11-15T13:03:47Z</dcterms:created>
  <dcterms:modified xsi:type="dcterms:W3CDTF">2022-11-15T13:16:32Z</dcterms:modified>
</cp:coreProperties>
</file>